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1" r:id="rId5"/>
    <p:sldId id="261" r:id="rId6"/>
    <p:sldId id="262" r:id="rId7"/>
    <p:sldId id="263" r:id="rId8"/>
    <p:sldId id="264" r:id="rId9"/>
    <p:sldId id="272" r:id="rId10"/>
    <p:sldId id="266" r:id="rId11"/>
    <p:sldId id="267" r:id="rId12"/>
    <p:sldId id="273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BAC3"/>
    <a:srgbClr val="26C1C8"/>
    <a:srgbClr val="BFBFBF"/>
    <a:srgbClr val="272A34"/>
    <a:srgbClr val="8D15E7"/>
    <a:srgbClr val="B20CD3"/>
    <a:srgbClr val="2C7CBA"/>
    <a:srgbClr val="367BF0"/>
    <a:srgbClr val="6546EE"/>
    <a:srgbClr val="4D7F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72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6DEE8-274C-4962-B2BF-03F6CBADE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C487D5-8DFD-4A38-A4F5-6883B64DCF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E0857-C6C8-4C18-98B5-B221A209C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BA907-94A9-49E2-BDB2-DFFC1750C17B}" type="datetimeFigureOut">
              <a:rPr lang="en-US" smtClean="0"/>
              <a:t>3/30/2025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8939F-4C56-41FB-A52D-68B07D3D2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7541-222B-430F-A7B6-4F1E59518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3D7-3848-4D66-AA89-4AB3CF5419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001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80B8B-D642-4D6E-ADF2-02C5D6609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A343D6-AE33-4FBA-9A5B-B4C66E8E4E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5F32B-759C-4389-9900-EB18252FE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BA907-94A9-49E2-BDB2-DFFC1750C17B}" type="datetimeFigureOut">
              <a:rPr lang="en-US" smtClean="0"/>
              <a:t>3/30/2025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4153D-DD02-450E-93B0-14A7700A9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2733E-38BE-419E-8B3F-4DFE30FC3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3D7-3848-4D66-AA89-4AB3CF5419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880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F9B908-6DEB-4096-97F3-4F92D8EFE0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9A9F31-D109-49B5-B132-5AC392858F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C5760-5555-4D84-8B11-3F8B4D28B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BA907-94A9-49E2-BDB2-DFFC1750C17B}" type="datetimeFigureOut">
              <a:rPr lang="en-US" smtClean="0"/>
              <a:t>3/30/2025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0F49A-5E39-459B-8E4C-F241B8E40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4715F-6EB1-49D7-B486-76CE8ADEF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3D7-3848-4D66-AA89-4AB3CF5419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085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0C361-D5FF-48B1-8602-CA72A9972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56617-3BF4-4BE7-A35A-34B8C3C98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15823-9BF2-400B-9C2E-F108BD1F6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BA907-94A9-49E2-BDB2-DFFC1750C17B}" type="datetimeFigureOut">
              <a:rPr lang="en-US" smtClean="0"/>
              <a:t>3/30/2025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0AD8A-6394-496E-8507-148427814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E5CDF-99E8-4C26-BF71-FBAA77970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3D7-3848-4D66-AA89-4AB3CF5419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104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F4B2C-994B-4819-83F1-340C09F3E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43B138-BFD4-4D6D-918F-8A75306D8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B8D15-55D8-4DCC-B79D-B6764EB3C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BA907-94A9-49E2-BDB2-DFFC1750C17B}" type="datetimeFigureOut">
              <a:rPr lang="en-US" smtClean="0"/>
              <a:t>3/30/2025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797CB-B3EF-4684-9EA3-A371DFA41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52C7A-FE50-4B32-BE1F-1F8A98CE8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3D7-3848-4D66-AA89-4AB3CF5419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719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88A5A-FCED-4867-AE60-057831BE8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C9E9A-A9E7-4C7D-B5BC-E41A26A811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4F3408-B94E-45B2-B5F1-39676B0EBF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B5D8F-40B5-4A9D-855F-46001035C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BA907-94A9-49E2-BDB2-DFFC1750C17B}" type="datetimeFigureOut">
              <a:rPr lang="en-US" smtClean="0"/>
              <a:t>3/30/2025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99C55D-999C-452E-88B8-6EBE650AD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FF024-2610-4A42-BA88-92EF52D4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3D7-3848-4D66-AA89-4AB3CF5419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947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66D3B-AA85-4F6E-82B5-E59D80A2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8D2EC-5916-4104-BAF8-B61480112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49AE1-B237-4CEF-99ED-58E1DCD3A2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546277-C366-470E-BDA9-FCA6BC214A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0E6777-0219-440A-AA95-0864E8E75B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7B406-6F65-497F-B362-BA5FD69D7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BA907-94A9-49E2-BDB2-DFFC1750C17B}" type="datetimeFigureOut">
              <a:rPr lang="en-US" smtClean="0"/>
              <a:t>3/30/2025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6937CA-2061-452F-8E38-5BE9A4C8C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79E97F-7969-4C0C-AC40-84713405D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3D7-3848-4D66-AA89-4AB3CF5419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98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40E18-B44D-41DC-A920-10112DAF6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DE85C1-D30A-4E5F-9653-1364B3F38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BA907-94A9-49E2-BDB2-DFFC1750C17B}" type="datetimeFigureOut">
              <a:rPr lang="en-US" smtClean="0"/>
              <a:t>3/30/2025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0C998-7E09-43BE-80C6-422039AED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FECD96-D50C-4EE3-B0E6-9FA38E7E4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3D7-3848-4D66-AA89-4AB3CF5419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051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B8751E-1953-42C7-BB54-4490B6DA1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BA907-94A9-49E2-BDB2-DFFC1750C17B}" type="datetimeFigureOut">
              <a:rPr lang="en-US" smtClean="0"/>
              <a:t>3/30/2025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5BAF08-DFE3-4DC4-99B6-3FABA5FFD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587AB-DA26-4565-96E3-B0E1E4784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3D7-3848-4D66-AA89-4AB3CF5419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275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31B9B-F0FD-449F-9613-BC4EA9BE0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9BA2E-8B32-45D9-9BE4-B16253E68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4D0970-D034-49DD-B6EE-7EAFBF8710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5FAB74-96A7-4A07-829C-D6340F1EE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BA907-94A9-49E2-BDB2-DFFC1750C17B}" type="datetimeFigureOut">
              <a:rPr lang="en-US" smtClean="0"/>
              <a:t>3/30/2025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0985F1-2CBC-4BBE-B4AA-6E0744C96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F11E59-3705-492D-84B7-2421FF346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3D7-3848-4D66-AA89-4AB3CF5419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769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D490A-49A1-4692-93E6-6C8EFDE39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61CAF0-C461-4B26-B1AF-AFB735FF2C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40088D-B2D7-4E61-BB71-688631967B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F73C76-E71B-47E3-A32A-4D16E4AEF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BA907-94A9-49E2-BDB2-DFFC1750C17B}" type="datetimeFigureOut">
              <a:rPr lang="en-US" smtClean="0"/>
              <a:t>3/30/2025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A405F5-69AF-4EAC-B59C-D89C71DF9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A03B64-D0D3-4699-82E8-A3653069C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3D7-3848-4D66-AA89-4AB3CF5419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322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C67DD0-82E0-443D-A0E2-F19755C23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067D3-DEF8-4438-BEA4-3E74C37ED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9AAE6-4A96-4A4C-8C95-13338F059D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BA907-94A9-49E2-BDB2-DFFC1750C17B}" type="datetimeFigureOut">
              <a:rPr lang="en-US" smtClean="0"/>
              <a:t>3/30/2025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70ECA-93DE-4802-BF96-8214BBAB07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E5E5A-40EC-43D2-8E12-54129D9A39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643D7-3848-4D66-AA89-4AB3CF5419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039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7" Type="http://schemas.openxmlformats.org/officeDocument/2006/relationships/slide" Target="slide1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slide" Target="slide9.xml"/><Relationship Id="rId5" Type="http://schemas.openxmlformats.org/officeDocument/2006/relationships/slide" Target="slide8.xml"/><Relationship Id="rId4" Type="http://schemas.openxmlformats.org/officeDocument/2006/relationships/slide" Target="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4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gif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7" Type="http://schemas.openxmlformats.org/officeDocument/2006/relationships/slide" Target="slide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slide" Target="slide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7" Type="http://schemas.openxmlformats.org/officeDocument/2006/relationships/slide" Target="slide1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9.xml"/><Relationship Id="rId5" Type="http://schemas.openxmlformats.org/officeDocument/2006/relationships/slide" Target="slide8.xml"/><Relationship Id="rId4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7" Type="http://schemas.openxmlformats.org/officeDocument/2006/relationships/slide" Target="slide1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slide" Target="slide9.xml"/><Relationship Id="rId5" Type="http://schemas.openxmlformats.org/officeDocument/2006/relationships/slide" Target="slide8.xml"/><Relationship Id="rId4" Type="http://schemas.openxmlformats.org/officeDocument/2006/relationships/slide" Target="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" Target="slide6.xml"/><Relationship Id="rId7" Type="http://schemas.openxmlformats.org/officeDocument/2006/relationships/slide" Target="slide1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slide" Target="slide9.xml"/><Relationship Id="rId5" Type="http://schemas.openxmlformats.org/officeDocument/2006/relationships/slide" Target="slide8.xml"/><Relationship Id="rId10" Type="http://schemas.openxmlformats.org/officeDocument/2006/relationships/image" Target="../media/image24.png"/><Relationship Id="rId4" Type="http://schemas.openxmlformats.org/officeDocument/2006/relationships/slide" Target="slide7.xml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" Target="slide6.xml"/><Relationship Id="rId7" Type="http://schemas.openxmlformats.org/officeDocument/2006/relationships/slide" Target="slide1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slide" Target="slide9.xml"/><Relationship Id="rId5" Type="http://schemas.openxmlformats.org/officeDocument/2006/relationships/slide" Target="slide8.xml"/><Relationship Id="rId4" Type="http://schemas.openxmlformats.org/officeDocument/2006/relationships/slide" Target="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2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1">
            <a:extLst>
              <a:ext uri="{FF2B5EF4-FFF2-40B4-BE49-F238E27FC236}">
                <a16:creationId xmlns:a16="http://schemas.microsoft.com/office/drawing/2014/main" id="{AE83922D-88EF-4D2C-BE9F-53F9651A4713}"/>
              </a:ext>
            </a:extLst>
          </p:cNvPr>
          <p:cNvSpPr/>
          <p:nvPr/>
        </p:nvSpPr>
        <p:spPr>
          <a:xfrm>
            <a:off x="0" y="0"/>
            <a:ext cx="12192000" cy="2484595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868"/>
              <a:gd name="connsiteX1" fmla="*/ 21600 w 21600"/>
              <a:gd name="connsiteY1" fmla="*/ 0 h 20868"/>
              <a:gd name="connsiteX2" fmla="*/ 21600 w 21600"/>
              <a:gd name="connsiteY2" fmla="*/ 17322 h 20868"/>
              <a:gd name="connsiteX3" fmla="*/ 13061 w 21600"/>
              <a:gd name="connsiteY3" fmla="*/ 13920 h 20868"/>
              <a:gd name="connsiteX4" fmla="*/ 0 w 21600"/>
              <a:gd name="connsiteY4" fmla="*/ 20172 h 20868"/>
              <a:gd name="connsiteX5" fmla="*/ 0 w 21600"/>
              <a:gd name="connsiteY5" fmla="*/ 0 h 2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" h="20868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9913" y="20549"/>
                  <a:pt x="16661" y="13445"/>
                  <a:pt x="13061" y="13920"/>
                </a:cubicBezTo>
                <a:cubicBezTo>
                  <a:pt x="9461" y="14395"/>
                  <a:pt x="1913" y="23399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26C1C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459B8A-2122-4E9F-B87A-3324DC0BD3EF}"/>
              </a:ext>
            </a:extLst>
          </p:cNvPr>
          <p:cNvSpPr txBox="1"/>
          <p:nvPr/>
        </p:nvSpPr>
        <p:spPr>
          <a:xfrm>
            <a:off x="2114116" y="2570967"/>
            <a:ext cx="7963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3BAC3"/>
                </a:solidFill>
                <a:latin typeface="Century Gothic" panose="020B0502020202020204" pitchFamily="34" charset="0"/>
              </a:rPr>
              <a:t>Understanding I/O Types</a:t>
            </a:r>
          </a:p>
          <a:p>
            <a:pPr algn="ctr"/>
            <a:r>
              <a:rPr lang="en-US" sz="2800" dirty="0">
                <a:solidFill>
                  <a:srgbClr val="23BAC3"/>
                </a:solidFill>
                <a:latin typeface="Century Gothic" panose="020B0502020202020204" pitchFamily="34" charset="0"/>
              </a:rPr>
              <a:t> and Event Loops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4B2617-E6CA-E398-2A5A-BD452F0631EF}"/>
              </a:ext>
            </a:extLst>
          </p:cNvPr>
          <p:cNvSpPr txBox="1"/>
          <p:nvPr/>
        </p:nvSpPr>
        <p:spPr>
          <a:xfrm>
            <a:off x="3170582" y="3538555"/>
            <a:ext cx="6202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3BAC3"/>
                </a:solidFill>
              </a:rPr>
              <a:t>A Dive into Blocking, Non-blocking I/O and</a:t>
            </a:r>
          </a:p>
          <a:p>
            <a:pPr algn="ctr"/>
            <a:r>
              <a:rPr lang="en-US" dirty="0">
                <a:solidFill>
                  <a:srgbClr val="23BAC3"/>
                </a:solidFill>
              </a:rPr>
              <a:t> Event-Driven I/O</a:t>
            </a:r>
          </a:p>
        </p:txBody>
      </p:sp>
    </p:spTree>
    <p:extLst>
      <p:ext uri="{BB962C8B-B14F-4D97-AF65-F5344CB8AC3E}">
        <p14:creationId xmlns:p14="http://schemas.microsoft.com/office/powerpoint/2010/main" val="369600645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C38A0ED7-FFDB-4B55-B911-B3309F026846}"/>
              </a:ext>
            </a:extLst>
          </p:cNvPr>
          <p:cNvSpPr/>
          <p:nvPr/>
        </p:nvSpPr>
        <p:spPr>
          <a:xfrm>
            <a:off x="2074607" y="2768513"/>
            <a:ext cx="10038736" cy="3978335"/>
          </a:xfrm>
          <a:prstGeom prst="rect">
            <a:avLst/>
          </a:prstGeom>
          <a:solidFill>
            <a:srgbClr val="23BAC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FD01A9-29FD-4954-A838-331A904D704B}"/>
              </a:ext>
            </a:extLst>
          </p:cNvPr>
          <p:cNvCxnSpPr>
            <a:cxnSpLocks/>
          </p:cNvCxnSpPr>
          <p:nvPr/>
        </p:nvCxnSpPr>
        <p:spPr>
          <a:xfrm>
            <a:off x="2074606" y="3470217"/>
            <a:ext cx="10038737" cy="81"/>
          </a:xfrm>
          <a:prstGeom prst="line">
            <a:avLst/>
          </a:prstGeom>
          <a:ln w="38100">
            <a:solidFill>
              <a:srgbClr val="272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7E1A7F22-9925-419D-B073-05570914BF11}"/>
              </a:ext>
            </a:extLst>
          </p:cNvPr>
          <p:cNvSpPr/>
          <p:nvPr/>
        </p:nvSpPr>
        <p:spPr>
          <a:xfrm>
            <a:off x="2541184" y="2796344"/>
            <a:ext cx="3473991" cy="574462"/>
          </a:xfrm>
          <a:prstGeom prst="roundRect">
            <a:avLst/>
          </a:prstGeom>
          <a:solidFill>
            <a:srgbClr val="4D7F8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TOPIC 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A289A0-82C7-4174-8C45-47E5069607B7}"/>
              </a:ext>
            </a:extLst>
          </p:cNvPr>
          <p:cNvSpPr txBox="1"/>
          <p:nvPr/>
        </p:nvSpPr>
        <p:spPr>
          <a:xfrm>
            <a:off x="2199598" y="3470217"/>
            <a:ext cx="9992402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Use of the event loop in Node.js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cs typeface="Courier New" panose="02070309020205020404" pitchFamily="49" charset="0"/>
              </a:rPr>
              <a:t>Handling I/O Operations: Manages tasks like reading files, writing to databases, or network requests without blocking the main thread.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cs typeface="Courier New" panose="02070309020205020404" pitchFamily="49" charset="0"/>
              </a:rPr>
              <a:t>Efficient Resource Utilization:  Operates on a single thread, minimizing overhead compared to multithreaded systems.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cs typeface="Courier New" panose="02070309020205020404" pitchFamily="49" charset="0"/>
              </a:rPr>
              <a:t>Enables event-driven programming 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cs typeface="Courier New" panose="02070309020205020404" pitchFamily="49" charset="0"/>
              </a:rPr>
              <a:t>High Scalability : Efficiently manages multiple requests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cs typeface="Courier New" panose="02070309020205020404" pitchFamily="49" charset="0"/>
              </a:rPr>
              <a:t>Queue management: </a:t>
            </a:r>
            <a:r>
              <a:rPr lang="en-US" sz="2400" dirty="0" err="1">
                <a:cs typeface="Courier New" panose="02070309020205020404" pitchFamily="49" charset="0"/>
              </a:rPr>
              <a:t>Qrganize</a:t>
            </a:r>
            <a:r>
              <a:rPr lang="en-US" sz="2400" dirty="0">
                <a:cs typeface="Courier New" panose="02070309020205020404" pitchFamily="49" charset="0"/>
              </a:rPr>
              <a:t> tasks into different phases.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22E4BF-3BBA-BB1F-14C3-2FE80C61AAB9}"/>
              </a:ext>
            </a:extLst>
          </p:cNvPr>
          <p:cNvGrpSpPr/>
          <p:nvPr/>
        </p:nvGrpSpPr>
        <p:grpSpPr>
          <a:xfrm>
            <a:off x="2074606" y="43398"/>
            <a:ext cx="7796981" cy="2606040"/>
            <a:chOff x="2538984" y="111151"/>
            <a:chExt cx="7151370" cy="260604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E2BFF48-AF0A-46A4-AD7F-AD1B2441185E}"/>
                </a:ext>
              </a:extLst>
            </p:cNvPr>
            <p:cNvSpPr/>
            <p:nvPr/>
          </p:nvSpPr>
          <p:spPr>
            <a:xfrm>
              <a:off x="2538984" y="111151"/>
              <a:ext cx="7114032" cy="2606040"/>
            </a:xfrm>
            <a:prstGeom prst="rect">
              <a:avLst/>
            </a:prstGeom>
            <a:solidFill>
              <a:srgbClr val="23BAC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6D5E7F9-0DDB-540C-F45A-772497B9BAE6}"/>
                </a:ext>
              </a:extLst>
            </p:cNvPr>
            <p:cNvGrpSpPr/>
            <p:nvPr/>
          </p:nvGrpSpPr>
          <p:grpSpPr>
            <a:xfrm>
              <a:off x="2558034" y="189648"/>
              <a:ext cx="7132320" cy="2289633"/>
              <a:chOff x="2558034" y="189648"/>
              <a:chExt cx="7132320" cy="2289633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5C0595F-1CE7-407B-B555-EC043A0295F4}"/>
                  </a:ext>
                </a:extLst>
              </p:cNvPr>
              <p:cNvCxnSpPr/>
              <p:nvPr/>
            </p:nvCxnSpPr>
            <p:spPr>
              <a:xfrm>
                <a:off x="2558034" y="883185"/>
                <a:ext cx="7132320" cy="0"/>
              </a:xfrm>
              <a:prstGeom prst="line">
                <a:avLst/>
              </a:prstGeom>
              <a:ln w="38100">
                <a:solidFill>
                  <a:srgbClr val="3C79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FC3554E0-BC22-42BE-B8DC-52EF1064A59E}"/>
                  </a:ext>
                </a:extLst>
              </p:cNvPr>
              <p:cNvSpPr/>
              <p:nvPr/>
            </p:nvSpPr>
            <p:spPr>
              <a:xfrm>
                <a:off x="2814742" y="189648"/>
                <a:ext cx="3473991" cy="574462"/>
              </a:xfrm>
              <a:prstGeom prst="roundRect">
                <a:avLst/>
              </a:prstGeom>
              <a:solidFill>
                <a:srgbClr val="4D7F81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Topics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DF6798C-F2D1-48FF-BB2F-91ADB1817C50}"/>
                  </a:ext>
                </a:extLst>
              </p:cNvPr>
              <p:cNvSpPr txBox="1"/>
              <p:nvPr/>
            </p:nvSpPr>
            <p:spPr>
              <a:xfrm>
                <a:off x="2827356" y="2109949"/>
                <a:ext cx="1350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TOPIC 1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6BEC8C0-F60B-486F-98C5-AF410DDC1A08}"/>
                  </a:ext>
                </a:extLst>
              </p:cNvPr>
              <p:cNvSpPr txBox="1"/>
              <p:nvPr/>
            </p:nvSpPr>
            <p:spPr>
              <a:xfrm>
                <a:off x="4178214" y="2109949"/>
                <a:ext cx="1350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TOPIC 2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CD5EBB6-9F02-4342-BD09-E2DB1D53A086}"/>
                  </a:ext>
                </a:extLst>
              </p:cNvPr>
              <p:cNvSpPr txBox="1"/>
              <p:nvPr/>
            </p:nvSpPr>
            <p:spPr>
              <a:xfrm>
                <a:off x="5504745" y="2109949"/>
                <a:ext cx="1350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TOPIC 3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6300109-9FC0-4D7A-A005-D82632F79586}"/>
                  </a:ext>
                </a:extLst>
              </p:cNvPr>
              <p:cNvSpPr txBox="1"/>
              <p:nvPr/>
            </p:nvSpPr>
            <p:spPr>
              <a:xfrm>
                <a:off x="6854530" y="2109949"/>
                <a:ext cx="1350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TOPIC 4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73EDBAF-D87B-4A6C-A1CE-2992323CE5A2}"/>
                  </a:ext>
                </a:extLst>
              </p:cNvPr>
              <p:cNvSpPr txBox="1"/>
              <p:nvPr/>
            </p:nvSpPr>
            <p:spPr>
              <a:xfrm>
                <a:off x="8162068" y="2109949"/>
                <a:ext cx="1350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TOPIC 5</a:t>
                </a:r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803207BB-A37E-4B75-A8AA-7B138A24E282}"/>
                  </a:ext>
                </a:extLst>
              </p:cNvPr>
              <p:cNvCxnSpPr/>
              <p:nvPr/>
            </p:nvCxnSpPr>
            <p:spPr>
              <a:xfrm>
                <a:off x="2558034" y="883185"/>
                <a:ext cx="713232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Rectangle: Folded Corner 6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0EBC97B4-3C77-46E7-A918-3F2D1E032440}"/>
                  </a:ext>
                </a:extLst>
              </p:cNvPr>
              <p:cNvSpPr/>
              <p:nvPr/>
            </p:nvSpPr>
            <p:spPr>
              <a:xfrm flipV="1">
                <a:off x="2979842" y="1084263"/>
                <a:ext cx="804672" cy="987552"/>
              </a:xfrm>
              <a:prstGeom prst="foldedCorner">
                <a:avLst>
                  <a:gd name="adj" fmla="val 30872"/>
                </a:avLst>
              </a:prstGeom>
              <a:solidFill>
                <a:srgbClr val="367BF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Folded Corner 6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89B6BADF-3D06-4588-9FC7-70874CCF7204}"/>
                  </a:ext>
                </a:extLst>
              </p:cNvPr>
              <p:cNvSpPr/>
              <p:nvPr/>
            </p:nvSpPr>
            <p:spPr>
              <a:xfrm flipV="1">
                <a:off x="4314501" y="1080864"/>
                <a:ext cx="804672" cy="987552"/>
              </a:xfrm>
              <a:prstGeom prst="foldedCorner">
                <a:avLst>
                  <a:gd name="adj" fmla="val 30872"/>
                </a:avLst>
              </a:prstGeom>
              <a:solidFill>
                <a:srgbClr val="367BF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Rectangle: Folded Corner 6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F8660325-5DEF-4A09-85F2-DFDBF8DDE11B}"/>
                  </a:ext>
                </a:extLst>
              </p:cNvPr>
              <p:cNvSpPr/>
              <p:nvPr/>
            </p:nvSpPr>
            <p:spPr>
              <a:xfrm flipV="1">
                <a:off x="5649161" y="1085134"/>
                <a:ext cx="804672" cy="987552"/>
              </a:xfrm>
              <a:prstGeom prst="foldedCorner">
                <a:avLst>
                  <a:gd name="adj" fmla="val 30872"/>
                </a:avLst>
              </a:prstGeom>
              <a:solidFill>
                <a:srgbClr val="367BF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Rectangle: Folded Corner 6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F7043E45-DE55-46D8-BAB8-7525714C1673}"/>
                  </a:ext>
                </a:extLst>
              </p:cNvPr>
              <p:cNvSpPr/>
              <p:nvPr/>
            </p:nvSpPr>
            <p:spPr>
              <a:xfrm flipV="1">
                <a:off x="6983820" y="1081735"/>
                <a:ext cx="804672" cy="987552"/>
              </a:xfrm>
              <a:prstGeom prst="foldedCorner">
                <a:avLst>
                  <a:gd name="adj" fmla="val 30872"/>
                </a:avLst>
              </a:prstGeom>
              <a:solidFill>
                <a:srgbClr val="367BF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" name="Rectangle: Folded Corner 6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F16D0851-0449-43D5-BDF2-02C7CC0BA45E}"/>
                  </a:ext>
                </a:extLst>
              </p:cNvPr>
              <p:cNvSpPr/>
              <p:nvPr/>
            </p:nvSpPr>
            <p:spPr>
              <a:xfrm flipV="1">
                <a:off x="8318479" y="1088126"/>
                <a:ext cx="804672" cy="987552"/>
              </a:xfrm>
              <a:prstGeom prst="foldedCorner">
                <a:avLst>
                  <a:gd name="adj" fmla="val 3087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3842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 animBg="1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C38A0ED7-FFDB-4B55-B911-B3309F026846}"/>
              </a:ext>
            </a:extLst>
          </p:cNvPr>
          <p:cNvSpPr/>
          <p:nvPr/>
        </p:nvSpPr>
        <p:spPr>
          <a:xfrm>
            <a:off x="1170039" y="260382"/>
            <a:ext cx="10933471" cy="6425553"/>
          </a:xfrm>
          <a:prstGeom prst="rect">
            <a:avLst/>
          </a:prstGeom>
          <a:solidFill>
            <a:srgbClr val="23BAC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FD01A9-29FD-4954-A838-331A904D704B}"/>
              </a:ext>
            </a:extLst>
          </p:cNvPr>
          <p:cNvCxnSpPr>
            <a:cxnSpLocks/>
          </p:cNvCxnSpPr>
          <p:nvPr/>
        </p:nvCxnSpPr>
        <p:spPr>
          <a:xfrm>
            <a:off x="1170039" y="963592"/>
            <a:ext cx="109334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7E1A7F22-9925-419D-B073-05570914BF11}"/>
              </a:ext>
            </a:extLst>
          </p:cNvPr>
          <p:cNvSpPr/>
          <p:nvPr/>
        </p:nvSpPr>
        <p:spPr>
          <a:xfrm>
            <a:off x="1492201" y="318235"/>
            <a:ext cx="5724671" cy="574462"/>
          </a:xfrm>
          <a:prstGeom prst="roundRect">
            <a:avLst/>
          </a:prstGeom>
          <a:solidFill>
            <a:srgbClr val="4D7F8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Asynchronous Adventures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3CC942-6C78-06ED-BD76-C796B34D4CFC}"/>
              </a:ext>
            </a:extLst>
          </p:cNvPr>
          <p:cNvGrpSpPr/>
          <p:nvPr/>
        </p:nvGrpSpPr>
        <p:grpSpPr>
          <a:xfrm>
            <a:off x="1332273" y="1034488"/>
            <a:ext cx="10682746" cy="5195438"/>
            <a:chOff x="1445345" y="1205703"/>
            <a:chExt cx="10517872" cy="519543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3E9E275-8306-48E0-1B39-0B688ED49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1974" b="30896"/>
            <a:stretch/>
          </p:blipFill>
          <p:spPr>
            <a:xfrm>
              <a:off x="1445345" y="1205703"/>
              <a:ext cx="4984952" cy="397588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462ABA2-3480-4820-7741-2A86FD649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87012" y="1205703"/>
              <a:ext cx="5476205" cy="397588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E81E9AF-BBBD-B69B-9B80-D09B41F26E7A}"/>
                </a:ext>
              </a:extLst>
            </p:cNvPr>
            <p:cNvSpPr txBox="1"/>
            <p:nvPr/>
          </p:nvSpPr>
          <p:spPr>
            <a:xfrm>
              <a:off x="1877961" y="5293145"/>
              <a:ext cx="421803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ctr" rtl="0" eaLnBrk="1" latinLnBrk="0" hangingPunct="1"/>
              <a:r>
                <a:rPr lang="en-US" sz="1800" b="1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+mn-ea"/>
                  <a:cs typeface="+mn-cs"/>
                </a:rPr>
                <a:t>1.Callbacks</a:t>
              </a:r>
            </a:p>
            <a:p>
              <a:pPr marL="0" algn="ctr" rtl="0" eaLnBrk="1" latinLnBrk="0" hangingPunct="1"/>
              <a:r>
                <a:rPr lang="en-US" sz="1600" dirty="0">
                  <a:effectLst/>
                </a:rPr>
                <a:t>A callback is a function passed as an argument to another function. Once the asynchronous operation completes, the callback is executed.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AA7756-29CF-2113-CD00-AEADDD40510D}"/>
                </a:ext>
              </a:extLst>
            </p:cNvPr>
            <p:cNvSpPr txBox="1"/>
            <p:nvPr/>
          </p:nvSpPr>
          <p:spPr>
            <a:xfrm>
              <a:off x="7241457" y="5291450"/>
              <a:ext cx="396731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2. Async/Await</a:t>
              </a:r>
            </a:p>
            <a:p>
              <a:pPr algn="ctr"/>
              <a:r>
                <a:rPr lang="en-US" sz="1600" dirty="0"/>
                <a:t>Introduced in ES8,  allows you to write asynchronous code that looks synchronous, making it easier to read and debug.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505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4BD18B-4431-2989-0F37-48746845C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D7CA3834-E589-E1F9-63DC-A0388CEEF7FF}"/>
              </a:ext>
            </a:extLst>
          </p:cNvPr>
          <p:cNvSpPr/>
          <p:nvPr/>
        </p:nvSpPr>
        <p:spPr>
          <a:xfrm>
            <a:off x="1160206" y="260382"/>
            <a:ext cx="10943304" cy="6425553"/>
          </a:xfrm>
          <a:prstGeom prst="rect">
            <a:avLst/>
          </a:prstGeom>
          <a:solidFill>
            <a:srgbClr val="23BAC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A7F5FE5-D714-74BF-CDFD-BF78CE2AA99C}"/>
              </a:ext>
            </a:extLst>
          </p:cNvPr>
          <p:cNvCxnSpPr>
            <a:cxnSpLocks/>
          </p:cNvCxnSpPr>
          <p:nvPr/>
        </p:nvCxnSpPr>
        <p:spPr>
          <a:xfrm>
            <a:off x="1140542" y="963592"/>
            <a:ext cx="1096296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D1ECFAD5-534C-7F2F-6B6A-B587FC42039D}"/>
              </a:ext>
            </a:extLst>
          </p:cNvPr>
          <p:cNvSpPr/>
          <p:nvPr/>
        </p:nvSpPr>
        <p:spPr>
          <a:xfrm>
            <a:off x="1388967" y="324756"/>
            <a:ext cx="5724671" cy="574462"/>
          </a:xfrm>
          <a:prstGeom prst="roundRect">
            <a:avLst/>
          </a:prstGeom>
          <a:solidFill>
            <a:srgbClr val="4D7F8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Asynchronous Adventures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2B2A629-268F-5BA5-85A3-9BB3A8912726}"/>
              </a:ext>
            </a:extLst>
          </p:cNvPr>
          <p:cNvGrpSpPr/>
          <p:nvPr/>
        </p:nvGrpSpPr>
        <p:grpSpPr>
          <a:xfrm>
            <a:off x="1995950" y="998471"/>
            <a:ext cx="9212824" cy="5534761"/>
            <a:chOff x="2025389" y="998471"/>
            <a:chExt cx="9812593" cy="545584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591035F-3904-5F5E-EF72-777799913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25389" y="998471"/>
              <a:ext cx="9812593" cy="478778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017F7E-2B52-4DAB-58E1-6F7AF5A52DED}"/>
                </a:ext>
              </a:extLst>
            </p:cNvPr>
            <p:cNvSpPr txBox="1"/>
            <p:nvPr/>
          </p:nvSpPr>
          <p:spPr>
            <a:xfrm>
              <a:off x="2079522" y="5746430"/>
              <a:ext cx="908500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3.Promise</a:t>
              </a:r>
            </a:p>
            <a:p>
              <a:pPr algn="ctr"/>
              <a:r>
                <a:rPr lang="en-US" sz="1600" dirty="0"/>
                <a:t>Promises offer a cleaner way to handle asynchronous code by chaining  and  methods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910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hidden="1">
            <a:extLst>
              <a:ext uri="{FF2B5EF4-FFF2-40B4-BE49-F238E27FC236}">
                <a16:creationId xmlns:a16="http://schemas.microsoft.com/office/drawing/2014/main" id="{92A89B8A-766E-49A7-A762-F75505E58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655" y="6262359"/>
            <a:ext cx="484145" cy="4841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DE40267-BBD7-B28C-C969-307F4F6A00D2}"/>
              </a:ext>
            </a:extLst>
          </p:cNvPr>
          <p:cNvSpPr txBox="1"/>
          <p:nvPr/>
        </p:nvSpPr>
        <p:spPr>
          <a:xfrm>
            <a:off x="3567506" y="1353966"/>
            <a:ext cx="56156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000" dirty="0">
              <a:solidFill>
                <a:srgbClr val="23BAC3"/>
              </a:solidFill>
            </a:endParaRPr>
          </a:p>
          <a:p>
            <a:r>
              <a:rPr lang="en-US" sz="4000" dirty="0">
                <a:solidFill>
                  <a:srgbClr val="23BAC3"/>
                </a:solidFill>
              </a:rPr>
              <a:t>Thank you for Listening !</a:t>
            </a:r>
          </a:p>
        </p:txBody>
      </p:sp>
    </p:spTree>
    <p:extLst>
      <p:ext uri="{BB962C8B-B14F-4D97-AF65-F5344CB8AC3E}">
        <p14:creationId xmlns:p14="http://schemas.microsoft.com/office/powerpoint/2010/main" val="1401662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F465CE6-C65C-4099-5A71-C5971988DD55}"/>
              </a:ext>
            </a:extLst>
          </p:cNvPr>
          <p:cNvGrpSpPr/>
          <p:nvPr/>
        </p:nvGrpSpPr>
        <p:grpSpPr>
          <a:xfrm>
            <a:off x="3894364" y="1185178"/>
            <a:ext cx="4403271" cy="4093889"/>
            <a:chOff x="3894364" y="638526"/>
            <a:chExt cx="4403271" cy="4093889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30303C4-A9D1-4E31-857D-5FB80660D9C7}"/>
                </a:ext>
              </a:extLst>
            </p:cNvPr>
            <p:cNvSpPr/>
            <p:nvPr/>
          </p:nvSpPr>
          <p:spPr>
            <a:xfrm>
              <a:off x="4381500" y="638526"/>
              <a:ext cx="3429000" cy="3429000"/>
            </a:xfrm>
            <a:prstGeom prst="ellipse">
              <a:avLst/>
            </a:prstGeom>
            <a:solidFill>
              <a:srgbClr val="3C797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F1F8273-FBD6-4B8C-B709-FFB603B87129}"/>
                </a:ext>
              </a:extLst>
            </p:cNvPr>
            <p:cNvSpPr/>
            <p:nvPr/>
          </p:nvSpPr>
          <p:spPr>
            <a:xfrm>
              <a:off x="4495800" y="752826"/>
              <a:ext cx="3200400" cy="3200400"/>
            </a:xfrm>
            <a:prstGeom prst="ellipse">
              <a:avLst/>
            </a:prstGeom>
            <a:solidFill>
              <a:srgbClr val="23BAC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FD5B893-E371-46D2-868A-DF0AB8CCF5BB}"/>
                </a:ext>
              </a:extLst>
            </p:cNvPr>
            <p:cNvSpPr/>
            <p:nvPr/>
          </p:nvSpPr>
          <p:spPr>
            <a:xfrm>
              <a:off x="4610100" y="867126"/>
              <a:ext cx="2971800" cy="2971800"/>
            </a:xfrm>
            <a:prstGeom prst="ellipse">
              <a:avLst/>
            </a:prstGeom>
            <a:solidFill>
              <a:srgbClr val="A8D7D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636FB1D-EA62-422A-8715-5A29E80EC3FD}"/>
                </a:ext>
              </a:extLst>
            </p:cNvPr>
            <p:cNvSpPr txBox="1"/>
            <p:nvPr/>
          </p:nvSpPr>
          <p:spPr>
            <a:xfrm>
              <a:off x="3894364" y="1752861"/>
              <a:ext cx="440327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VDG</a:t>
              </a:r>
            </a:p>
          </p:txBody>
        </p:sp>
        <p:sp>
          <p:nvSpPr>
            <p:cNvPr id="12" name="TextBox 11">
              <a:hlinkClick r:id="rId2" action="ppaction://hlinksldjump"/>
              <a:extLst>
                <a:ext uri="{FF2B5EF4-FFF2-40B4-BE49-F238E27FC236}">
                  <a16:creationId xmlns:a16="http://schemas.microsoft.com/office/drawing/2014/main" id="{56758169-B97B-44A5-AECD-2260C7424614}"/>
                </a:ext>
              </a:extLst>
            </p:cNvPr>
            <p:cNvSpPr txBox="1"/>
            <p:nvPr/>
          </p:nvSpPr>
          <p:spPr>
            <a:xfrm>
              <a:off x="4973115" y="4270750"/>
              <a:ext cx="2166257" cy="461665"/>
            </a:xfrm>
            <a:prstGeom prst="rect">
              <a:avLst/>
            </a:prstGeom>
            <a:solidFill>
              <a:srgbClr val="23BAC3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SIGN IN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0FAA957-FFB8-0962-860D-009203771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9385" y="6215088"/>
            <a:ext cx="646232" cy="646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877092-CB05-8CFC-F9C9-DCDF1092CA4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0303451" y="6257535"/>
            <a:ext cx="555818" cy="4367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92450B-A8AE-3451-0E60-DE442AD1B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8279" y="6212768"/>
            <a:ext cx="1470869" cy="65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06306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hidden="1">
            <a:extLst>
              <a:ext uri="{FF2B5EF4-FFF2-40B4-BE49-F238E27FC236}">
                <a16:creationId xmlns:a16="http://schemas.microsoft.com/office/drawing/2014/main" id="{6F212920-BDE8-48BE-A557-FE5A081F7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60" y="6281953"/>
            <a:ext cx="484145" cy="484145"/>
          </a:xfrm>
          <a:prstGeom prst="rect">
            <a:avLst/>
          </a:prstGeom>
        </p:spPr>
      </p:pic>
      <p:sp>
        <p:nvSpPr>
          <p:cNvPr id="38" name="Rectangle: Folded Corner 37">
            <a:extLst>
              <a:ext uri="{FF2B5EF4-FFF2-40B4-BE49-F238E27FC236}">
                <a16:creationId xmlns:a16="http://schemas.microsoft.com/office/drawing/2014/main" id="{81A32555-ED5B-42E7-9399-1A0E1AF9A7B2}"/>
              </a:ext>
            </a:extLst>
          </p:cNvPr>
          <p:cNvSpPr/>
          <p:nvPr/>
        </p:nvSpPr>
        <p:spPr>
          <a:xfrm rot="21139533">
            <a:off x="2326882" y="3048561"/>
            <a:ext cx="2442939" cy="2790739"/>
          </a:xfrm>
          <a:prstGeom prst="foldedCorner">
            <a:avLst/>
          </a:prstGeom>
          <a:solidFill>
            <a:srgbClr val="23BAC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: Folded Corner 38">
            <a:extLst>
              <a:ext uri="{FF2B5EF4-FFF2-40B4-BE49-F238E27FC236}">
                <a16:creationId xmlns:a16="http://schemas.microsoft.com/office/drawing/2014/main" id="{2D8F7C69-6E91-4A1C-8E18-9F9D6DA39624}"/>
              </a:ext>
            </a:extLst>
          </p:cNvPr>
          <p:cNvSpPr/>
          <p:nvPr/>
        </p:nvSpPr>
        <p:spPr>
          <a:xfrm rot="178181">
            <a:off x="7478508" y="1533797"/>
            <a:ext cx="3017520" cy="3456432"/>
          </a:xfrm>
          <a:prstGeom prst="foldedCorner">
            <a:avLst/>
          </a:prstGeom>
          <a:solidFill>
            <a:srgbClr val="23BAC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902F81BD-E247-4B42-850A-CC9E2CB05C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784" y="2790536"/>
            <a:ext cx="297705" cy="425293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64E6147-4E12-4735-8D1C-EA68915805A7}"/>
              </a:ext>
            </a:extLst>
          </p:cNvPr>
          <p:cNvSpPr txBox="1"/>
          <p:nvPr/>
        </p:nvSpPr>
        <p:spPr>
          <a:xfrm rot="21127605">
            <a:off x="2436406" y="3140644"/>
            <a:ext cx="20701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Domains</a:t>
            </a:r>
          </a:p>
          <a:p>
            <a:pPr algn="ctr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1. Introduction</a:t>
            </a:r>
          </a:p>
          <a:p>
            <a:pPr algn="ctr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2. Blocking vs. Non-blocking I/O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3.Event-loop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4.Event-drive I/O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5.Use of Event Loop in Node.js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89C65F0-38CB-449D-8F8E-357C200BAFE6}"/>
              </a:ext>
            </a:extLst>
          </p:cNvPr>
          <p:cNvSpPr txBox="1"/>
          <p:nvPr/>
        </p:nvSpPr>
        <p:spPr>
          <a:xfrm rot="168124">
            <a:off x="7433068" y="1677218"/>
            <a:ext cx="3108399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Essential Background</a:t>
            </a:r>
          </a:p>
          <a:p>
            <a:pPr algn="ctr">
              <a:spcAft>
                <a:spcPts val="60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1.Serve-Client Architecture</a:t>
            </a:r>
          </a:p>
          <a:p>
            <a:pPr algn="ctr">
              <a:spcAft>
                <a:spcPts val="60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works on request-response cycle concept.</a:t>
            </a:r>
          </a:p>
          <a:p>
            <a:pPr algn="ctr">
              <a:spcAft>
                <a:spcPts val="60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2. A thread is the smallest unit of execution within a process.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3.JavaScript works single-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threaded and synchronously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4.Node.js is an open-source 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cross-platform runtime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environment.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Aft>
                <a:spcPts val="60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C74D75-3F42-FC94-6D3F-C3F2B8A60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7268" y="1189705"/>
            <a:ext cx="408467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2996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16C794-780C-5BD7-E72C-3ACE7132D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55149F-029C-C16D-1AB5-65E85318F3A7}"/>
              </a:ext>
            </a:extLst>
          </p:cNvPr>
          <p:cNvSpPr/>
          <p:nvPr/>
        </p:nvSpPr>
        <p:spPr>
          <a:xfrm>
            <a:off x="1367405" y="345233"/>
            <a:ext cx="10161343" cy="6331931"/>
          </a:xfrm>
          <a:prstGeom prst="rect">
            <a:avLst/>
          </a:prstGeom>
          <a:solidFill>
            <a:srgbClr val="23BAC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2D3512C-9B4D-335E-23D4-D7E267BD2F3C}"/>
              </a:ext>
            </a:extLst>
          </p:cNvPr>
          <p:cNvCxnSpPr>
            <a:cxnSpLocks/>
          </p:cNvCxnSpPr>
          <p:nvPr/>
        </p:nvCxnSpPr>
        <p:spPr>
          <a:xfrm>
            <a:off x="1416697" y="1091255"/>
            <a:ext cx="1011205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DB88953-37A8-D277-29E8-038F6D63253A}"/>
              </a:ext>
            </a:extLst>
          </p:cNvPr>
          <p:cNvSpPr/>
          <p:nvPr/>
        </p:nvSpPr>
        <p:spPr>
          <a:xfrm>
            <a:off x="1805688" y="458731"/>
            <a:ext cx="2519826" cy="490094"/>
          </a:xfrm>
          <a:prstGeom prst="roundRect">
            <a:avLst/>
          </a:prstGeom>
          <a:solidFill>
            <a:srgbClr val="4D7F8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Challenge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FD2F129-39D6-1904-62EB-2FB8E34D889F}"/>
              </a:ext>
            </a:extLst>
          </p:cNvPr>
          <p:cNvSpPr txBox="1"/>
          <p:nvPr/>
        </p:nvSpPr>
        <p:spPr>
          <a:xfrm>
            <a:off x="1984037" y="1445923"/>
            <a:ext cx="2790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101B8F8-9A1B-A7C2-6DA6-F272F85D0F43}"/>
              </a:ext>
            </a:extLst>
          </p:cNvPr>
          <p:cNvGrpSpPr/>
          <p:nvPr/>
        </p:nvGrpSpPr>
        <p:grpSpPr>
          <a:xfrm>
            <a:off x="1429003" y="1201810"/>
            <a:ext cx="5833794" cy="5233934"/>
            <a:chOff x="1429003" y="1201810"/>
            <a:chExt cx="5833794" cy="5233934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D909DD8-A53C-4481-FD86-977369AD4506}"/>
                </a:ext>
              </a:extLst>
            </p:cNvPr>
            <p:cNvGrpSpPr/>
            <p:nvPr/>
          </p:nvGrpSpPr>
          <p:grpSpPr>
            <a:xfrm>
              <a:off x="1429003" y="1201810"/>
              <a:ext cx="5833794" cy="5233934"/>
              <a:chOff x="1429003" y="1138824"/>
              <a:chExt cx="5833794" cy="523393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6216EA6-92B7-7F95-9018-EF0ECFD4EFFC}"/>
                  </a:ext>
                </a:extLst>
              </p:cNvPr>
              <p:cNvGrpSpPr/>
              <p:nvPr/>
            </p:nvGrpSpPr>
            <p:grpSpPr>
              <a:xfrm>
                <a:off x="6251981" y="2707975"/>
                <a:ext cx="1010816" cy="1343608"/>
                <a:chOff x="4867470" y="1884784"/>
                <a:chExt cx="1607975" cy="1798367"/>
              </a:xfrm>
            </p:grpSpPr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8ACC71AB-3F20-8E50-49E2-E5883671C26A}"/>
                    </a:ext>
                  </a:extLst>
                </p:cNvPr>
                <p:cNvSpPr/>
                <p:nvPr/>
              </p:nvSpPr>
              <p:spPr>
                <a:xfrm>
                  <a:off x="4870580" y="1884784"/>
                  <a:ext cx="1604865" cy="363890"/>
                </a:xfrm>
                <a:prstGeom prst="roundRect">
                  <a:avLst/>
                </a:prstGeom>
                <a:solidFill>
                  <a:schemeClr val="accent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: Rounded Corners 7">
                  <a:extLst>
                    <a:ext uri="{FF2B5EF4-FFF2-40B4-BE49-F238E27FC236}">
                      <a16:creationId xmlns:a16="http://schemas.microsoft.com/office/drawing/2014/main" id="{B2A4E2E9-39CE-FD15-C71D-402BAD0794C1}"/>
                    </a:ext>
                  </a:extLst>
                </p:cNvPr>
                <p:cNvSpPr/>
                <p:nvPr/>
              </p:nvSpPr>
              <p:spPr>
                <a:xfrm>
                  <a:off x="4870580" y="2247117"/>
                  <a:ext cx="1604865" cy="363890"/>
                </a:xfrm>
                <a:prstGeom prst="roundRect">
                  <a:avLst/>
                </a:prstGeom>
                <a:solidFill>
                  <a:schemeClr val="accent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06287CF7-EAFC-A43F-7C6F-C97DE6F651D8}"/>
                    </a:ext>
                  </a:extLst>
                </p:cNvPr>
                <p:cNvSpPr/>
                <p:nvPr/>
              </p:nvSpPr>
              <p:spPr>
                <a:xfrm>
                  <a:off x="4870579" y="2600119"/>
                  <a:ext cx="1604865" cy="363890"/>
                </a:xfrm>
                <a:prstGeom prst="roundRect">
                  <a:avLst/>
                </a:prstGeom>
                <a:solidFill>
                  <a:schemeClr val="accent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Server</a:t>
                  </a:r>
                  <a:endParaRPr lang="en-US" dirty="0">
                    <a:noFill/>
                  </a:endParaRPr>
                </a:p>
              </p:txBody>
            </p:sp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68942034-D744-A541-C84B-43151B06F221}"/>
                    </a:ext>
                  </a:extLst>
                </p:cNvPr>
                <p:cNvSpPr/>
                <p:nvPr/>
              </p:nvSpPr>
              <p:spPr>
                <a:xfrm>
                  <a:off x="4867470" y="2969047"/>
                  <a:ext cx="1604865" cy="363890"/>
                </a:xfrm>
                <a:prstGeom prst="roundRect">
                  <a:avLst/>
                </a:prstGeom>
                <a:solidFill>
                  <a:schemeClr val="accent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86A0361F-4E60-AB03-4E95-E31F14F76390}"/>
                    </a:ext>
                  </a:extLst>
                </p:cNvPr>
                <p:cNvSpPr/>
                <p:nvPr/>
              </p:nvSpPr>
              <p:spPr>
                <a:xfrm>
                  <a:off x="4867470" y="3319261"/>
                  <a:ext cx="1604865" cy="363890"/>
                </a:xfrm>
                <a:prstGeom prst="roundRect">
                  <a:avLst/>
                </a:prstGeom>
                <a:solidFill>
                  <a:schemeClr val="accent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B056E764-1619-B2F9-4628-E9A544022AA3}"/>
                  </a:ext>
                </a:extLst>
              </p:cNvPr>
              <p:cNvGrpSpPr/>
              <p:nvPr/>
            </p:nvGrpSpPr>
            <p:grpSpPr>
              <a:xfrm>
                <a:off x="2027836" y="1763227"/>
                <a:ext cx="1086840" cy="600194"/>
                <a:chOff x="2148588" y="2006441"/>
                <a:chExt cx="1490351" cy="1081954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C47BA90-014A-366E-5D4F-0ED471439F81}"/>
                    </a:ext>
                  </a:extLst>
                </p:cNvPr>
                <p:cNvSpPr/>
                <p:nvPr/>
              </p:nvSpPr>
              <p:spPr>
                <a:xfrm>
                  <a:off x="2148588" y="2006441"/>
                  <a:ext cx="1490351" cy="927950"/>
                </a:xfrm>
                <a:prstGeom prst="rect">
                  <a:avLst/>
                </a:prstGeom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AA0B38B3-3566-3411-4D9D-1105EF5FBDDD}"/>
                    </a:ext>
                  </a:extLst>
                </p:cNvPr>
                <p:cNvCxnSpPr>
                  <a:cxnSpLocks/>
                  <a:stCxn id="14" idx="2"/>
                </p:cNvCxnSpPr>
                <p:nvPr/>
              </p:nvCxnSpPr>
              <p:spPr>
                <a:xfrm flipH="1">
                  <a:off x="2724540" y="2934391"/>
                  <a:ext cx="169224" cy="15400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256C6F37-F0F3-9B8F-C685-C02AA2895127}"/>
                    </a:ext>
                  </a:extLst>
                </p:cNvPr>
                <p:cNvCxnSpPr>
                  <a:cxnSpLocks/>
                  <a:stCxn id="14" idx="2"/>
                </p:cNvCxnSpPr>
                <p:nvPr/>
              </p:nvCxnSpPr>
              <p:spPr>
                <a:xfrm>
                  <a:off x="2893764" y="2934391"/>
                  <a:ext cx="157347" cy="15400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FB95A63B-0847-A505-8371-1FC0772525A1}"/>
                  </a:ext>
                </a:extLst>
              </p:cNvPr>
              <p:cNvGrpSpPr/>
              <p:nvPr/>
            </p:nvGrpSpPr>
            <p:grpSpPr>
              <a:xfrm>
                <a:off x="2027836" y="3524899"/>
                <a:ext cx="1086840" cy="587234"/>
                <a:chOff x="3473907" y="4234275"/>
                <a:chExt cx="1511939" cy="946028"/>
              </a:xfrm>
            </p:grpSpPr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C5C25A8A-1BB5-3610-FB19-16A7020D33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473907" y="4234275"/>
                  <a:ext cx="1511939" cy="751229"/>
                </a:xfrm>
                <a:prstGeom prst="rect">
                  <a:avLst/>
                </a:prstGeom>
                <a:blipFill dpi="0" rotWithShape="1">
                  <a:blip r:embed="rId5"/>
                  <a:srcRect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</p:pic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EC3543E9-05F2-9829-23DA-B5FAACAF65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51108" y="4985214"/>
                  <a:ext cx="365792" cy="195089"/>
                </a:xfrm>
                <a:prstGeom prst="rect">
                  <a:avLst/>
                </a:prstGeom>
              </p:spPr>
            </p:pic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F167B17D-0020-D71F-D9F1-DF5EB84E8AFF}"/>
                  </a:ext>
                </a:extLst>
              </p:cNvPr>
              <p:cNvGrpSpPr/>
              <p:nvPr/>
            </p:nvGrpSpPr>
            <p:grpSpPr>
              <a:xfrm>
                <a:off x="2044777" y="2609754"/>
                <a:ext cx="1069900" cy="657322"/>
                <a:chOff x="3952501" y="1610972"/>
                <a:chExt cx="1511939" cy="1004492"/>
              </a:xfrm>
            </p:grpSpPr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96F6C1CB-F19C-9335-A78C-8BAF53DC1F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952501" y="1610972"/>
                  <a:ext cx="1511939" cy="80487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</p:pic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04DF9D3D-BB57-7622-6E10-360B2A3198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05587" y="2420375"/>
                  <a:ext cx="365792" cy="195089"/>
                </a:xfrm>
                <a:prstGeom prst="rect">
                  <a:avLst/>
                </a:prstGeom>
              </p:spPr>
            </p:pic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B6C1586E-05B8-87BD-BEBC-B973414FD37B}"/>
                  </a:ext>
                </a:extLst>
              </p:cNvPr>
              <p:cNvGrpSpPr/>
              <p:nvPr/>
            </p:nvGrpSpPr>
            <p:grpSpPr>
              <a:xfrm>
                <a:off x="2047713" y="4368102"/>
                <a:ext cx="1047086" cy="692944"/>
                <a:chOff x="4533237" y="3838911"/>
                <a:chExt cx="1456637" cy="1045554"/>
              </a:xfrm>
            </p:grpSpPr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191D73C3-76D9-E16D-71A5-B774CA3AAE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33237" y="3838911"/>
                  <a:ext cx="1456637" cy="850465"/>
                </a:xfrm>
                <a:prstGeom prst="rect">
                  <a:avLst/>
                </a:prstGeom>
                <a:blipFill dpi="0"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5BE1D950-3139-3B99-8B76-661FA5D0B8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78660" y="4689376"/>
                  <a:ext cx="365792" cy="195089"/>
                </a:xfrm>
                <a:prstGeom prst="rect">
                  <a:avLst/>
                </a:prstGeom>
              </p:spPr>
            </p:pic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4360303-818E-AC2F-D744-54799CA03A17}"/>
                  </a:ext>
                </a:extLst>
              </p:cNvPr>
              <p:cNvSpPr txBox="1"/>
              <p:nvPr/>
            </p:nvSpPr>
            <p:spPr>
              <a:xfrm>
                <a:off x="1962350" y="1138824"/>
                <a:ext cx="23633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What if ?</a:t>
                </a:r>
                <a:endParaRPr lang="en-US" sz="2400" b="1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11B67D6-A233-7EC9-E885-DE7D7ADDFAF2}"/>
                  </a:ext>
                </a:extLst>
              </p:cNvPr>
              <p:cNvSpPr txBox="1"/>
              <p:nvPr/>
            </p:nvSpPr>
            <p:spPr>
              <a:xfrm>
                <a:off x="1429003" y="5080096"/>
                <a:ext cx="2290438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.</a:t>
                </a:r>
              </a:p>
              <a:p>
                <a:pPr algn="ctr"/>
                <a:r>
                  <a:rPr lang="en-US" sz="2000" b="1" dirty="0"/>
                  <a:t>.</a:t>
                </a:r>
              </a:p>
              <a:p>
                <a:pPr algn="ctr"/>
                <a:r>
                  <a:rPr lang="en-US" sz="2000" b="1" dirty="0"/>
                  <a:t>. </a:t>
                </a:r>
              </a:p>
              <a:p>
                <a:r>
                  <a:rPr lang="en-US" dirty="0"/>
                  <a:t>      And many more…</a:t>
                </a: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84A2D3A8-0DEE-6E8B-ECD1-51E98809868C}"/>
                  </a:ext>
                </a:extLst>
              </p:cNvPr>
              <p:cNvGrpSpPr/>
              <p:nvPr/>
            </p:nvGrpSpPr>
            <p:grpSpPr>
              <a:xfrm>
                <a:off x="3333613" y="2056369"/>
                <a:ext cx="2762386" cy="902131"/>
                <a:chOff x="3114676" y="1982295"/>
                <a:chExt cx="3223426" cy="930904"/>
              </a:xfrm>
            </p:grpSpPr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D648A547-2D7A-FEC0-09CF-E4338D82FE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48025" y="1982295"/>
                  <a:ext cx="3090077" cy="805806"/>
                </a:xfrm>
                <a:prstGeom prst="straightConnector1">
                  <a:avLst/>
                </a:prstGeom>
                <a:ln w="28575">
                  <a:solidFill>
                    <a:srgbClr val="7030A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72B166DB-BAFE-9BE7-7E42-2B3AF3C465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rot="10800000">
                  <a:off x="3114676" y="1998720"/>
                  <a:ext cx="3194581" cy="914479"/>
                </a:xfrm>
                <a:prstGeom prst="rect">
                  <a:avLst/>
                </a:prstGeom>
              </p:spPr>
            </p:pic>
          </p:grpSp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B3FAEFC6-5CC6-D40B-4374-F45CE08844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20731627">
                <a:off x="3420459" y="2980476"/>
                <a:ext cx="2659551" cy="756386"/>
              </a:xfrm>
              <a:prstGeom prst="rect">
                <a:avLst/>
              </a:prstGeom>
            </p:spPr>
          </p:pic>
          <p:sp>
            <p:nvSpPr>
              <p:cNvPr id="64" name="Right Brace 63">
                <a:extLst>
                  <a:ext uri="{FF2B5EF4-FFF2-40B4-BE49-F238E27FC236}">
                    <a16:creationId xmlns:a16="http://schemas.microsoft.com/office/drawing/2014/main" id="{2C1376B9-82B7-EA46-0FB4-35F4F778012D}"/>
                  </a:ext>
                </a:extLst>
              </p:cNvPr>
              <p:cNvSpPr/>
              <p:nvPr/>
            </p:nvSpPr>
            <p:spPr>
              <a:xfrm>
                <a:off x="3139200" y="2514504"/>
                <a:ext cx="194413" cy="1569054"/>
              </a:xfrm>
              <a:prstGeom prst="rightBrac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B256624B-DAF4-38DF-C043-7A4EACFF10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19816498">
                <a:off x="3279131" y="3777196"/>
                <a:ext cx="2764663" cy="836271"/>
              </a:xfrm>
              <a:prstGeom prst="rect">
                <a:avLst/>
              </a:prstGeom>
            </p:spPr>
          </p:pic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E3A4B6F-132D-3D52-67C1-E69C3A075446}"/>
                </a:ext>
              </a:extLst>
            </p:cNvPr>
            <p:cNvSpPr txBox="1"/>
            <p:nvPr/>
          </p:nvSpPr>
          <p:spPr>
            <a:xfrm>
              <a:off x="3756252" y="3092759"/>
              <a:ext cx="27376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Request –Response Cycle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24F383-5751-E533-C5AD-EA427F216A99}"/>
              </a:ext>
            </a:extLst>
          </p:cNvPr>
          <p:cNvGrpSpPr/>
          <p:nvPr/>
        </p:nvGrpSpPr>
        <p:grpSpPr>
          <a:xfrm>
            <a:off x="7380493" y="2441992"/>
            <a:ext cx="3687940" cy="2214232"/>
            <a:chOff x="7380493" y="2441992"/>
            <a:chExt cx="3687940" cy="22142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FA384F2-49DA-4885-5E94-E98A3D2C8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56" t="13353" b="15021"/>
            <a:stretch/>
          </p:blipFill>
          <p:spPr>
            <a:xfrm>
              <a:off x="7380493" y="2441992"/>
              <a:ext cx="3592307" cy="191708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0F10D8D-6897-09F5-F251-830A8F62FC90}"/>
                </a:ext>
              </a:extLst>
            </p:cNvPr>
            <p:cNvSpPr txBox="1"/>
            <p:nvPr/>
          </p:nvSpPr>
          <p:spPr>
            <a:xfrm>
              <a:off x="9648119" y="4286892"/>
              <a:ext cx="14203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Thread Pool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97B75F-ADA0-9962-AF9D-E5B8B29FC474}"/>
              </a:ext>
            </a:extLst>
          </p:cNvPr>
          <p:cNvGrpSpPr/>
          <p:nvPr/>
        </p:nvGrpSpPr>
        <p:grpSpPr>
          <a:xfrm>
            <a:off x="3432165" y="1127395"/>
            <a:ext cx="7970830" cy="4920980"/>
            <a:chOff x="3396132" y="1127281"/>
            <a:chExt cx="7970830" cy="492098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A40EA13-C205-3493-7CD7-F734D3055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6132" y="1694847"/>
              <a:ext cx="7970830" cy="435341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9419E74-FCFD-44C4-95B8-2DF6B4B8D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799191" y="1127281"/>
              <a:ext cx="7487722" cy="654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602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AE12F72-E2F8-3C70-5BA9-764E7B20862A}"/>
              </a:ext>
            </a:extLst>
          </p:cNvPr>
          <p:cNvGrpSpPr/>
          <p:nvPr/>
        </p:nvGrpSpPr>
        <p:grpSpPr>
          <a:xfrm>
            <a:off x="1596585" y="563282"/>
            <a:ext cx="7151370" cy="2198579"/>
            <a:chOff x="2538984" y="111151"/>
            <a:chExt cx="7151370" cy="260604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E2BFF48-AF0A-46A4-AD7F-AD1B2441185E}"/>
                </a:ext>
              </a:extLst>
            </p:cNvPr>
            <p:cNvSpPr/>
            <p:nvPr/>
          </p:nvSpPr>
          <p:spPr>
            <a:xfrm>
              <a:off x="2538984" y="111151"/>
              <a:ext cx="7114032" cy="2606040"/>
            </a:xfrm>
            <a:prstGeom prst="rect">
              <a:avLst/>
            </a:prstGeom>
            <a:solidFill>
              <a:srgbClr val="23BAC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5C0595F-1CE7-407B-B555-EC043A0295F4}"/>
                </a:ext>
              </a:extLst>
            </p:cNvPr>
            <p:cNvCxnSpPr/>
            <p:nvPr/>
          </p:nvCxnSpPr>
          <p:spPr>
            <a:xfrm>
              <a:off x="2558034" y="883185"/>
              <a:ext cx="713232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C3554E0-BC22-42BE-B8DC-52EF1064A59E}"/>
                </a:ext>
              </a:extLst>
            </p:cNvPr>
            <p:cNvSpPr/>
            <p:nvPr/>
          </p:nvSpPr>
          <p:spPr>
            <a:xfrm>
              <a:off x="2814742" y="189648"/>
              <a:ext cx="3473991" cy="574462"/>
            </a:xfrm>
            <a:prstGeom prst="roundRect">
              <a:avLst/>
            </a:prstGeom>
            <a:solidFill>
              <a:srgbClr val="4D7F8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Topics</a:t>
              </a:r>
            </a:p>
          </p:txBody>
        </p:sp>
        <p:sp>
          <p:nvSpPr>
            <p:cNvPr id="43" name="Rectangle: Folded Corner 42">
              <a:hlinkClick r:id="rId3" action="ppaction://hlinksldjump"/>
              <a:extLst>
                <a:ext uri="{FF2B5EF4-FFF2-40B4-BE49-F238E27FC236}">
                  <a16:creationId xmlns:a16="http://schemas.microsoft.com/office/drawing/2014/main" id="{8C1EE9C7-4EC2-4202-8723-1020ACD9A50B}"/>
                </a:ext>
              </a:extLst>
            </p:cNvPr>
            <p:cNvSpPr/>
            <p:nvPr/>
          </p:nvSpPr>
          <p:spPr>
            <a:xfrm flipV="1">
              <a:off x="4314501" y="1080864"/>
              <a:ext cx="804672" cy="987552"/>
            </a:xfrm>
            <a:prstGeom prst="foldedCorner">
              <a:avLst>
                <a:gd name="adj" fmla="val 30872"/>
              </a:avLst>
            </a:prstGeom>
            <a:solidFill>
              <a:srgbClr val="367B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: Folded Corner 43">
              <a:hlinkClick r:id="rId4" action="ppaction://hlinksldjump"/>
              <a:extLst>
                <a:ext uri="{FF2B5EF4-FFF2-40B4-BE49-F238E27FC236}">
                  <a16:creationId xmlns:a16="http://schemas.microsoft.com/office/drawing/2014/main" id="{99C7ECEA-99D2-45CA-A94C-C8791666A60A}"/>
                </a:ext>
              </a:extLst>
            </p:cNvPr>
            <p:cNvSpPr/>
            <p:nvPr/>
          </p:nvSpPr>
          <p:spPr>
            <a:xfrm flipV="1">
              <a:off x="5649161" y="1085134"/>
              <a:ext cx="804672" cy="987552"/>
            </a:xfrm>
            <a:prstGeom prst="foldedCorner">
              <a:avLst>
                <a:gd name="adj" fmla="val 30872"/>
              </a:avLst>
            </a:prstGeom>
            <a:solidFill>
              <a:srgbClr val="367B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: Folded Corner 44">
              <a:hlinkClick r:id="rId5" action="ppaction://hlinksldjump"/>
              <a:extLst>
                <a:ext uri="{FF2B5EF4-FFF2-40B4-BE49-F238E27FC236}">
                  <a16:creationId xmlns:a16="http://schemas.microsoft.com/office/drawing/2014/main" id="{CBEE49F4-E69E-4DF0-97F8-00BE5364755E}"/>
                </a:ext>
              </a:extLst>
            </p:cNvPr>
            <p:cNvSpPr/>
            <p:nvPr/>
          </p:nvSpPr>
          <p:spPr>
            <a:xfrm flipV="1">
              <a:off x="6983820" y="1081735"/>
              <a:ext cx="804672" cy="987552"/>
            </a:xfrm>
            <a:prstGeom prst="foldedCorner">
              <a:avLst>
                <a:gd name="adj" fmla="val 30872"/>
              </a:avLst>
            </a:prstGeom>
            <a:solidFill>
              <a:srgbClr val="367B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: Folded Corner 48">
              <a:hlinkClick r:id="rId6" action="ppaction://hlinksldjump"/>
              <a:extLst>
                <a:ext uri="{FF2B5EF4-FFF2-40B4-BE49-F238E27FC236}">
                  <a16:creationId xmlns:a16="http://schemas.microsoft.com/office/drawing/2014/main" id="{0A315DF9-C65E-4CAA-B4FA-C117B1F66AF0}"/>
                </a:ext>
              </a:extLst>
            </p:cNvPr>
            <p:cNvSpPr/>
            <p:nvPr/>
          </p:nvSpPr>
          <p:spPr>
            <a:xfrm flipV="1">
              <a:off x="8318479" y="1088126"/>
              <a:ext cx="804672" cy="987552"/>
            </a:xfrm>
            <a:prstGeom prst="foldedCorner">
              <a:avLst>
                <a:gd name="adj" fmla="val 30872"/>
              </a:avLst>
            </a:prstGeom>
            <a:solidFill>
              <a:srgbClr val="367B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530EFB3-DF58-61FB-319F-F3EF9AE5A52D}"/>
                </a:ext>
              </a:extLst>
            </p:cNvPr>
            <p:cNvGrpSpPr/>
            <p:nvPr/>
          </p:nvGrpSpPr>
          <p:grpSpPr>
            <a:xfrm>
              <a:off x="2827356" y="1084263"/>
              <a:ext cx="6685570" cy="1395018"/>
              <a:chOff x="2827356" y="1084263"/>
              <a:chExt cx="6685570" cy="1395018"/>
            </a:xfrm>
          </p:grpSpPr>
          <p:sp>
            <p:nvSpPr>
              <p:cNvPr id="3" name="Rectangle: Folded Corner 2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65DD35A2-D67D-419A-94B3-59C1C808BA08}"/>
                  </a:ext>
                </a:extLst>
              </p:cNvPr>
              <p:cNvSpPr/>
              <p:nvPr/>
            </p:nvSpPr>
            <p:spPr>
              <a:xfrm flipV="1">
                <a:off x="2979842" y="1084263"/>
                <a:ext cx="804672" cy="987552"/>
              </a:xfrm>
              <a:prstGeom prst="foldedCorner">
                <a:avLst>
                  <a:gd name="adj" fmla="val 30872"/>
                </a:avLst>
              </a:prstGeom>
              <a:solidFill>
                <a:srgbClr val="367BF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DF6798C-F2D1-48FF-BB2F-91ADB1817C50}"/>
                  </a:ext>
                </a:extLst>
              </p:cNvPr>
              <p:cNvSpPr txBox="1"/>
              <p:nvPr/>
            </p:nvSpPr>
            <p:spPr>
              <a:xfrm>
                <a:off x="2827356" y="2109949"/>
                <a:ext cx="1350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TOPIC 1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6BEC8C0-F60B-486F-98C5-AF410DDC1A08}"/>
                  </a:ext>
                </a:extLst>
              </p:cNvPr>
              <p:cNvSpPr txBox="1"/>
              <p:nvPr/>
            </p:nvSpPr>
            <p:spPr>
              <a:xfrm>
                <a:off x="4178214" y="2109949"/>
                <a:ext cx="1350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TOPIC 2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CD5EBB6-9F02-4342-BD09-E2DB1D53A086}"/>
                  </a:ext>
                </a:extLst>
              </p:cNvPr>
              <p:cNvSpPr txBox="1"/>
              <p:nvPr/>
            </p:nvSpPr>
            <p:spPr>
              <a:xfrm>
                <a:off x="5504745" y="2109949"/>
                <a:ext cx="1350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TOPIC 3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6300109-9FC0-4D7A-A005-D82632F79586}"/>
                  </a:ext>
                </a:extLst>
              </p:cNvPr>
              <p:cNvSpPr txBox="1"/>
              <p:nvPr/>
            </p:nvSpPr>
            <p:spPr>
              <a:xfrm>
                <a:off x="6854530" y="2109949"/>
                <a:ext cx="1350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TOPIC 4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73EDBAF-D87B-4A6C-A1CE-2992323CE5A2}"/>
                  </a:ext>
                </a:extLst>
              </p:cNvPr>
              <p:cNvSpPr txBox="1"/>
              <p:nvPr/>
            </p:nvSpPr>
            <p:spPr>
              <a:xfrm>
                <a:off x="8162068" y="2109949"/>
                <a:ext cx="1350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TOPIC 5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2806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C38A0ED7-FFDB-4B55-B911-B3309F026846}"/>
              </a:ext>
            </a:extLst>
          </p:cNvPr>
          <p:cNvSpPr/>
          <p:nvPr/>
        </p:nvSpPr>
        <p:spPr>
          <a:xfrm>
            <a:off x="2192534" y="2698167"/>
            <a:ext cx="9553696" cy="3883819"/>
          </a:xfrm>
          <a:prstGeom prst="rect">
            <a:avLst/>
          </a:prstGeom>
          <a:solidFill>
            <a:srgbClr val="23BAC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FD01A9-29FD-4954-A838-331A904D704B}"/>
              </a:ext>
            </a:extLst>
          </p:cNvPr>
          <p:cNvCxnSpPr>
            <a:cxnSpLocks/>
          </p:cNvCxnSpPr>
          <p:nvPr/>
        </p:nvCxnSpPr>
        <p:spPr>
          <a:xfrm>
            <a:off x="2259064" y="3435135"/>
            <a:ext cx="94591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7E1A7F22-9925-419D-B073-05570914BF11}"/>
              </a:ext>
            </a:extLst>
          </p:cNvPr>
          <p:cNvSpPr/>
          <p:nvPr/>
        </p:nvSpPr>
        <p:spPr>
          <a:xfrm>
            <a:off x="2423417" y="2759214"/>
            <a:ext cx="3473991" cy="574462"/>
          </a:xfrm>
          <a:prstGeom prst="roundRect">
            <a:avLst/>
          </a:prstGeom>
          <a:solidFill>
            <a:srgbClr val="4D7F8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TOPIC 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A34206F-D20C-AC5E-068F-965CF9603869}"/>
              </a:ext>
            </a:extLst>
          </p:cNvPr>
          <p:cNvGrpSpPr/>
          <p:nvPr/>
        </p:nvGrpSpPr>
        <p:grpSpPr>
          <a:xfrm>
            <a:off x="2192534" y="206507"/>
            <a:ext cx="7114032" cy="2194560"/>
            <a:chOff x="2538984" y="111151"/>
            <a:chExt cx="7151370" cy="260604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E2BFF48-AF0A-46A4-AD7F-AD1B2441185E}"/>
                </a:ext>
              </a:extLst>
            </p:cNvPr>
            <p:cNvSpPr/>
            <p:nvPr/>
          </p:nvSpPr>
          <p:spPr>
            <a:xfrm>
              <a:off x="2538984" y="111151"/>
              <a:ext cx="7114032" cy="2606040"/>
            </a:xfrm>
            <a:prstGeom prst="rect">
              <a:avLst/>
            </a:prstGeom>
            <a:solidFill>
              <a:srgbClr val="23BAC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F58542E-B106-4B30-125F-DF9459BE2D8F}"/>
                </a:ext>
              </a:extLst>
            </p:cNvPr>
            <p:cNvGrpSpPr/>
            <p:nvPr/>
          </p:nvGrpSpPr>
          <p:grpSpPr>
            <a:xfrm>
              <a:off x="2558034" y="189648"/>
              <a:ext cx="7132320" cy="2289633"/>
              <a:chOff x="2558034" y="189648"/>
              <a:chExt cx="7132320" cy="2289633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5C0595F-1CE7-407B-B555-EC043A0295F4}"/>
                  </a:ext>
                </a:extLst>
              </p:cNvPr>
              <p:cNvCxnSpPr/>
              <p:nvPr/>
            </p:nvCxnSpPr>
            <p:spPr>
              <a:xfrm>
                <a:off x="2558034" y="883185"/>
                <a:ext cx="7132320" cy="0"/>
              </a:xfrm>
              <a:prstGeom prst="line">
                <a:avLst/>
              </a:prstGeom>
              <a:ln w="38100">
                <a:solidFill>
                  <a:srgbClr val="3C79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FC3554E0-BC22-42BE-B8DC-52EF1064A59E}"/>
                  </a:ext>
                </a:extLst>
              </p:cNvPr>
              <p:cNvSpPr/>
              <p:nvPr/>
            </p:nvSpPr>
            <p:spPr>
              <a:xfrm>
                <a:off x="2814742" y="189648"/>
                <a:ext cx="3473991" cy="574462"/>
              </a:xfrm>
              <a:prstGeom prst="roundRect">
                <a:avLst/>
              </a:prstGeom>
              <a:solidFill>
                <a:srgbClr val="4D7F81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Topics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DF6798C-F2D1-48FF-BB2F-91ADB1817C50}"/>
                  </a:ext>
                </a:extLst>
              </p:cNvPr>
              <p:cNvSpPr txBox="1"/>
              <p:nvPr/>
            </p:nvSpPr>
            <p:spPr>
              <a:xfrm>
                <a:off x="2827356" y="2109949"/>
                <a:ext cx="1350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TOPIC 1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6BEC8C0-F60B-486F-98C5-AF410DDC1A08}"/>
                  </a:ext>
                </a:extLst>
              </p:cNvPr>
              <p:cNvSpPr txBox="1"/>
              <p:nvPr/>
            </p:nvSpPr>
            <p:spPr>
              <a:xfrm>
                <a:off x="4178214" y="2109949"/>
                <a:ext cx="1350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TOPIC 2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CD5EBB6-9F02-4342-BD09-E2DB1D53A086}"/>
                  </a:ext>
                </a:extLst>
              </p:cNvPr>
              <p:cNvSpPr txBox="1"/>
              <p:nvPr/>
            </p:nvSpPr>
            <p:spPr>
              <a:xfrm>
                <a:off x="5504745" y="2109949"/>
                <a:ext cx="1350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TOPIC 3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6300109-9FC0-4D7A-A005-D82632F79586}"/>
                  </a:ext>
                </a:extLst>
              </p:cNvPr>
              <p:cNvSpPr txBox="1"/>
              <p:nvPr/>
            </p:nvSpPr>
            <p:spPr>
              <a:xfrm>
                <a:off x="6854530" y="2109949"/>
                <a:ext cx="1350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TOPIC 4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73EDBAF-D87B-4A6C-A1CE-2992323CE5A2}"/>
                  </a:ext>
                </a:extLst>
              </p:cNvPr>
              <p:cNvSpPr txBox="1"/>
              <p:nvPr/>
            </p:nvSpPr>
            <p:spPr>
              <a:xfrm>
                <a:off x="8162068" y="2109949"/>
                <a:ext cx="1350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TOPIC 5</a:t>
                </a: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2C00D0FF-8081-4F14-832D-79E4690E6A1F}"/>
                  </a:ext>
                </a:extLst>
              </p:cNvPr>
              <p:cNvCxnSpPr/>
              <p:nvPr/>
            </p:nvCxnSpPr>
            <p:spPr>
              <a:xfrm>
                <a:off x="2558034" y="883185"/>
                <a:ext cx="713232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Rectangle: Folded Corner 7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9A58931-F6BF-4ED6-8C88-841CF28C902A}"/>
                  </a:ext>
                </a:extLst>
              </p:cNvPr>
              <p:cNvSpPr/>
              <p:nvPr/>
            </p:nvSpPr>
            <p:spPr>
              <a:xfrm flipV="1">
                <a:off x="2979842" y="1084263"/>
                <a:ext cx="804672" cy="987552"/>
              </a:xfrm>
              <a:prstGeom prst="foldedCorner">
                <a:avLst>
                  <a:gd name="adj" fmla="val 3087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Rectangle: Folded Corner 7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3B0497B9-AC46-41B4-8329-3224BF6B45C0}"/>
                  </a:ext>
                </a:extLst>
              </p:cNvPr>
              <p:cNvSpPr/>
              <p:nvPr/>
            </p:nvSpPr>
            <p:spPr>
              <a:xfrm flipV="1">
                <a:off x="4314501" y="1080864"/>
                <a:ext cx="804672" cy="987552"/>
              </a:xfrm>
              <a:prstGeom prst="foldedCorner">
                <a:avLst>
                  <a:gd name="adj" fmla="val 30872"/>
                </a:avLst>
              </a:prstGeom>
              <a:solidFill>
                <a:srgbClr val="367BF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Rectangle: Folded Corner 7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10B3EC48-80C1-49D1-9AC8-5C816220D891}"/>
                  </a:ext>
                </a:extLst>
              </p:cNvPr>
              <p:cNvSpPr/>
              <p:nvPr/>
            </p:nvSpPr>
            <p:spPr>
              <a:xfrm flipV="1">
                <a:off x="5649161" y="1085134"/>
                <a:ext cx="804672" cy="987552"/>
              </a:xfrm>
              <a:prstGeom prst="foldedCorner">
                <a:avLst>
                  <a:gd name="adj" fmla="val 30872"/>
                </a:avLst>
              </a:prstGeom>
              <a:solidFill>
                <a:srgbClr val="367BF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Rectangle: Folded Corner 7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77D4050C-6270-4346-8913-621187FE564F}"/>
                  </a:ext>
                </a:extLst>
              </p:cNvPr>
              <p:cNvSpPr/>
              <p:nvPr/>
            </p:nvSpPr>
            <p:spPr>
              <a:xfrm flipV="1">
                <a:off x="6983820" y="1081735"/>
                <a:ext cx="804672" cy="987552"/>
              </a:xfrm>
              <a:prstGeom prst="foldedCorner">
                <a:avLst>
                  <a:gd name="adj" fmla="val 30872"/>
                </a:avLst>
              </a:prstGeom>
              <a:solidFill>
                <a:srgbClr val="367BF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Rectangle: Folded Corner 7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52DFA93-DED3-43D3-BA1F-1B9521867136}"/>
                  </a:ext>
                </a:extLst>
              </p:cNvPr>
              <p:cNvSpPr/>
              <p:nvPr/>
            </p:nvSpPr>
            <p:spPr>
              <a:xfrm flipV="1">
                <a:off x="8318479" y="1088126"/>
                <a:ext cx="804672" cy="987552"/>
              </a:xfrm>
              <a:prstGeom prst="foldedCorner">
                <a:avLst>
                  <a:gd name="adj" fmla="val 30872"/>
                </a:avLst>
              </a:prstGeom>
              <a:solidFill>
                <a:srgbClr val="367BF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7F4D71A-C64A-11D9-7970-0630FD14EC59}"/>
              </a:ext>
            </a:extLst>
          </p:cNvPr>
          <p:cNvSpPr txBox="1"/>
          <p:nvPr/>
        </p:nvSpPr>
        <p:spPr>
          <a:xfrm>
            <a:off x="2320414" y="3457938"/>
            <a:ext cx="93683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72A34"/>
                </a:solidFill>
              </a:rPr>
              <a:t>Blocking I/O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272A34"/>
                </a:solidFill>
                <a:latin typeface="D-DINExp"/>
              </a:rPr>
              <a:t>Blocks executing thread  until the operation is complete.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272A34"/>
                </a:solidFill>
              </a:rPr>
              <a:t>This can lead to inefficiencies and create latency 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Synchronous</a:t>
            </a:r>
            <a:r>
              <a:rPr lang="en-US" sz="24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methods in the Node.js are the most commonly used blocking operations. </a:t>
            </a:r>
            <a:endParaRPr lang="en-US" sz="2400" dirty="0">
              <a:solidFill>
                <a:srgbClr val="272A34"/>
              </a:solidFill>
            </a:endParaRPr>
          </a:p>
          <a:p>
            <a:pPr indent="-342900">
              <a:buFont typeface="Wingdings" panose="05000000000000000000" pitchFamily="2" charset="2"/>
              <a:buChar char="q"/>
            </a:pPr>
            <a:r>
              <a:rPr lang="en-US" sz="24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Often used in traditional programming paradigms but may not scale                                                                                                                               </a:t>
            </a:r>
            <a:endParaRPr lang="en-US" sz="2400" dirty="0">
              <a:solidFill>
                <a:srgbClr val="272A34"/>
              </a:solidFill>
            </a:endParaRPr>
          </a:p>
          <a:p>
            <a:r>
              <a:rPr lang="en-US" sz="2400" b="1" dirty="0">
                <a:solidFill>
                  <a:srgbClr val="272A34"/>
                </a:solidFill>
              </a:rPr>
              <a:t>      </a:t>
            </a:r>
            <a:r>
              <a:rPr lang="en-US" sz="24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well in modern, event-driven systems.</a:t>
            </a:r>
            <a:endParaRPr lang="en-US" sz="2400" dirty="0">
              <a:solidFill>
                <a:srgbClr val="272A34"/>
              </a:solidFill>
            </a:endParaRPr>
          </a:p>
          <a:p>
            <a:endParaRPr lang="en-US" sz="2000" b="1" dirty="0">
              <a:solidFill>
                <a:srgbClr val="272A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44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 animBg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C38A0ED7-FFDB-4B55-B911-B3309F026846}"/>
              </a:ext>
            </a:extLst>
          </p:cNvPr>
          <p:cNvSpPr/>
          <p:nvPr/>
        </p:nvSpPr>
        <p:spPr>
          <a:xfrm>
            <a:off x="2156429" y="2693245"/>
            <a:ext cx="9589801" cy="3959041"/>
          </a:xfrm>
          <a:prstGeom prst="rect">
            <a:avLst/>
          </a:prstGeom>
          <a:solidFill>
            <a:srgbClr val="23BAC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FD01A9-29FD-4954-A838-331A904D704B}"/>
              </a:ext>
            </a:extLst>
          </p:cNvPr>
          <p:cNvCxnSpPr>
            <a:cxnSpLocks/>
          </p:cNvCxnSpPr>
          <p:nvPr/>
        </p:nvCxnSpPr>
        <p:spPr>
          <a:xfrm>
            <a:off x="2156429" y="3436967"/>
            <a:ext cx="961799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7E1A7F22-9925-419D-B073-05570914BF11}"/>
              </a:ext>
            </a:extLst>
          </p:cNvPr>
          <p:cNvSpPr/>
          <p:nvPr/>
        </p:nvSpPr>
        <p:spPr>
          <a:xfrm>
            <a:off x="2538984" y="2743883"/>
            <a:ext cx="3473991" cy="574462"/>
          </a:xfrm>
          <a:prstGeom prst="roundRect">
            <a:avLst/>
          </a:prstGeom>
          <a:solidFill>
            <a:srgbClr val="4D7F8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TOPIC 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6C7C43F-748F-F829-4967-8E9B0234DF06}"/>
              </a:ext>
            </a:extLst>
          </p:cNvPr>
          <p:cNvGrpSpPr/>
          <p:nvPr/>
        </p:nvGrpSpPr>
        <p:grpSpPr>
          <a:xfrm>
            <a:off x="2156429" y="148475"/>
            <a:ext cx="7114032" cy="2194560"/>
            <a:chOff x="2538984" y="111151"/>
            <a:chExt cx="7151370" cy="260604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E2BFF48-AF0A-46A4-AD7F-AD1B2441185E}"/>
                </a:ext>
              </a:extLst>
            </p:cNvPr>
            <p:cNvSpPr/>
            <p:nvPr/>
          </p:nvSpPr>
          <p:spPr>
            <a:xfrm>
              <a:off x="2538984" y="111151"/>
              <a:ext cx="7114032" cy="2606040"/>
            </a:xfrm>
            <a:prstGeom prst="rect">
              <a:avLst/>
            </a:prstGeom>
            <a:solidFill>
              <a:srgbClr val="23BAC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4C1FAC9-CCFB-ACB2-644C-01A19507B3EC}"/>
                </a:ext>
              </a:extLst>
            </p:cNvPr>
            <p:cNvGrpSpPr/>
            <p:nvPr/>
          </p:nvGrpSpPr>
          <p:grpSpPr>
            <a:xfrm>
              <a:off x="2558034" y="179120"/>
              <a:ext cx="7132320" cy="2300161"/>
              <a:chOff x="2558034" y="179120"/>
              <a:chExt cx="7132320" cy="2300161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5C0595F-1CE7-407B-B555-EC043A0295F4}"/>
                  </a:ext>
                </a:extLst>
              </p:cNvPr>
              <p:cNvCxnSpPr/>
              <p:nvPr/>
            </p:nvCxnSpPr>
            <p:spPr>
              <a:xfrm>
                <a:off x="2558034" y="883185"/>
                <a:ext cx="7132320" cy="0"/>
              </a:xfrm>
              <a:prstGeom prst="line">
                <a:avLst/>
              </a:prstGeom>
              <a:ln w="38100">
                <a:solidFill>
                  <a:srgbClr val="3C79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FC3554E0-BC22-42BE-B8DC-52EF1064A59E}"/>
                  </a:ext>
                </a:extLst>
              </p:cNvPr>
              <p:cNvSpPr/>
              <p:nvPr/>
            </p:nvSpPr>
            <p:spPr>
              <a:xfrm>
                <a:off x="2827356" y="179120"/>
                <a:ext cx="3473991" cy="574462"/>
              </a:xfrm>
              <a:prstGeom prst="roundRect">
                <a:avLst/>
              </a:prstGeom>
              <a:solidFill>
                <a:srgbClr val="4D7F81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Topics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DF6798C-F2D1-48FF-BB2F-91ADB1817C50}"/>
                  </a:ext>
                </a:extLst>
              </p:cNvPr>
              <p:cNvSpPr txBox="1"/>
              <p:nvPr/>
            </p:nvSpPr>
            <p:spPr>
              <a:xfrm>
                <a:off x="2827356" y="2109949"/>
                <a:ext cx="1350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TOPIC 1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6BEC8C0-F60B-486F-98C5-AF410DDC1A08}"/>
                  </a:ext>
                </a:extLst>
              </p:cNvPr>
              <p:cNvSpPr txBox="1"/>
              <p:nvPr/>
            </p:nvSpPr>
            <p:spPr>
              <a:xfrm>
                <a:off x="4178214" y="2109949"/>
                <a:ext cx="1350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TOPIC 2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CD5EBB6-9F02-4342-BD09-E2DB1D53A086}"/>
                  </a:ext>
                </a:extLst>
              </p:cNvPr>
              <p:cNvSpPr txBox="1"/>
              <p:nvPr/>
            </p:nvSpPr>
            <p:spPr>
              <a:xfrm>
                <a:off x="5504745" y="2109949"/>
                <a:ext cx="1350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TOPIC 3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6300109-9FC0-4D7A-A005-D82632F79586}"/>
                  </a:ext>
                </a:extLst>
              </p:cNvPr>
              <p:cNvSpPr txBox="1"/>
              <p:nvPr/>
            </p:nvSpPr>
            <p:spPr>
              <a:xfrm>
                <a:off x="6854530" y="2109949"/>
                <a:ext cx="1350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TOPIC 4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73EDBAF-D87B-4A6C-A1CE-2992323CE5A2}"/>
                  </a:ext>
                </a:extLst>
              </p:cNvPr>
              <p:cNvSpPr txBox="1"/>
              <p:nvPr/>
            </p:nvSpPr>
            <p:spPr>
              <a:xfrm>
                <a:off x="8162068" y="2109949"/>
                <a:ext cx="1350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TOPIC 5</a:t>
                </a:r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A753617B-7C2E-408B-A476-6EBB0833EB13}"/>
                  </a:ext>
                </a:extLst>
              </p:cNvPr>
              <p:cNvCxnSpPr/>
              <p:nvPr/>
            </p:nvCxnSpPr>
            <p:spPr>
              <a:xfrm>
                <a:off x="2558034" y="883185"/>
                <a:ext cx="713232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Rectangle: Folded Corner 6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0DB6B27-2A12-4778-8E6C-1AC01D74775F}"/>
                  </a:ext>
                </a:extLst>
              </p:cNvPr>
              <p:cNvSpPr/>
              <p:nvPr/>
            </p:nvSpPr>
            <p:spPr>
              <a:xfrm flipV="1">
                <a:off x="2979842" y="1084263"/>
                <a:ext cx="804672" cy="987552"/>
              </a:xfrm>
              <a:prstGeom prst="foldedCorner">
                <a:avLst>
                  <a:gd name="adj" fmla="val 30872"/>
                </a:avLst>
              </a:prstGeom>
              <a:solidFill>
                <a:srgbClr val="367BF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Folded Corner 6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27605673-1671-4556-B29C-D4B4AACDE573}"/>
                  </a:ext>
                </a:extLst>
              </p:cNvPr>
              <p:cNvSpPr/>
              <p:nvPr/>
            </p:nvSpPr>
            <p:spPr>
              <a:xfrm flipV="1">
                <a:off x="4314501" y="1080864"/>
                <a:ext cx="804672" cy="987552"/>
              </a:xfrm>
              <a:prstGeom prst="foldedCorner">
                <a:avLst>
                  <a:gd name="adj" fmla="val 3087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Rectangle: Folded Corner 6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FAB38CB7-B42C-4B81-8FED-42A68C0D658F}"/>
                  </a:ext>
                </a:extLst>
              </p:cNvPr>
              <p:cNvSpPr/>
              <p:nvPr/>
            </p:nvSpPr>
            <p:spPr>
              <a:xfrm flipV="1">
                <a:off x="5649161" y="1085134"/>
                <a:ext cx="804672" cy="987552"/>
              </a:xfrm>
              <a:prstGeom prst="foldedCorner">
                <a:avLst>
                  <a:gd name="adj" fmla="val 30872"/>
                </a:avLst>
              </a:prstGeom>
              <a:solidFill>
                <a:srgbClr val="367BF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Rectangle: Folded Corner 6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BEBA2A65-337E-4D4D-9A85-B8D1BF955884}"/>
                  </a:ext>
                </a:extLst>
              </p:cNvPr>
              <p:cNvSpPr/>
              <p:nvPr/>
            </p:nvSpPr>
            <p:spPr>
              <a:xfrm flipV="1">
                <a:off x="6983820" y="1081735"/>
                <a:ext cx="804672" cy="987552"/>
              </a:xfrm>
              <a:prstGeom prst="foldedCorner">
                <a:avLst>
                  <a:gd name="adj" fmla="val 30872"/>
                </a:avLst>
              </a:prstGeom>
              <a:solidFill>
                <a:srgbClr val="367BF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" name="Rectangle: Folded Corner 6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E26F30F-FF30-408F-A1A3-F12659CEFA1A}"/>
                  </a:ext>
                </a:extLst>
              </p:cNvPr>
              <p:cNvSpPr/>
              <p:nvPr/>
            </p:nvSpPr>
            <p:spPr>
              <a:xfrm flipV="1">
                <a:off x="8318479" y="1088126"/>
                <a:ext cx="804672" cy="987552"/>
              </a:xfrm>
              <a:prstGeom prst="foldedCorner">
                <a:avLst>
                  <a:gd name="adj" fmla="val 30872"/>
                </a:avLst>
              </a:prstGeom>
              <a:solidFill>
                <a:srgbClr val="367BF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EE5EBA2-4372-1802-4380-B59353E52A90}"/>
              </a:ext>
            </a:extLst>
          </p:cNvPr>
          <p:cNvSpPr txBox="1"/>
          <p:nvPr/>
        </p:nvSpPr>
        <p:spPr>
          <a:xfrm>
            <a:off x="2443296" y="3433029"/>
            <a:ext cx="925629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72A34"/>
                </a:solidFill>
              </a:rPr>
              <a:t>Non-blocking I/O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272A34"/>
                </a:solidFill>
              </a:rPr>
              <a:t>Allows the thread to continue execution while the I/O operation is in progress.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272A34"/>
                </a:solidFill>
              </a:rPr>
              <a:t>Returns immediately with a status, enabling concurrent processing.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272A34"/>
                </a:solidFill>
              </a:rPr>
              <a:t>Commonly used in event-driven and asynchronous systems for scalability.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272A34"/>
                </a:solidFill>
              </a:rPr>
              <a:t>Suitable for high-performance applications where responsiveness is crucial.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273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C38A0ED7-FFDB-4B55-B911-B3309F026846}"/>
              </a:ext>
            </a:extLst>
          </p:cNvPr>
          <p:cNvSpPr/>
          <p:nvPr/>
        </p:nvSpPr>
        <p:spPr>
          <a:xfrm>
            <a:off x="2213629" y="2747377"/>
            <a:ext cx="9850552" cy="3969275"/>
          </a:xfrm>
          <a:prstGeom prst="rect">
            <a:avLst/>
          </a:prstGeom>
          <a:solidFill>
            <a:srgbClr val="23BAC3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FD01A9-29FD-4954-A838-331A904D704B}"/>
              </a:ext>
            </a:extLst>
          </p:cNvPr>
          <p:cNvCxnSpPr>
            <a:cxnSpLocks/>
          </p:cNvCxnSpPr>
          <p:nvPr/>
        </p:nvCxnSpPr>
        <p:spPr>
          <a:xfrm>
            <a:off x="2213629" y="3486728"/>
            <a:ext cx="98505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7E1A7F22-9925-419D-B073-05570914BF11}"/>
              </a:ext>
            </a:extLst>
          </p:cNvPr>
          <p:cNvSpPr/>
          <p:nvPr/>
        </p:nvSpPr>
        <p:spPr>
          <a:xfrm>
            <a:off x="2502001" y="2817455"/>
            <a:ext cx="3473991" cy="574462"/>
          </a:xfrm>
          <a:prstGeom prst="roundRect">
            <a:avLst/>
          </a:prstGeom>
          <a:solidFill>
            <a:srgbClr val="4D7F8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TOPIC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A289A0-82C7-4174-8C45-47E5069607B7}"/>
              </a:ext>
            </a:extLst>
          </p:cNvPr>
          <p:cNvSpPr txBox="1"/>
          <p:nvPr/>
        </p:nvSpPr>
        <p:spPr>
          <a:xfrm>
            <a:off x="2477690" y="3503036"/>
            <a:ext cx="637507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72A34"/>
                </a:solidFill>
                <a:cs typeface="Courier New" panose="02070309020205020404" pitchFamily="49" charset="0"/>
              </a:rPr>
              <a:t>Event Loop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It is the mechanism that allows Node.js to handle </a:t>
            </a:r>
            <a:r>
              <a:rPr lang="en-US" sz="2400" u="sng" dirty="0"/>
              <a:t>asynchronous</a:t>
            </a:r>
            <a:r>
              <a:rPr lang="en-US" sz="2400" dirty="0"/>
              <a:t> operations non </a:t>
            </a:r>
            <a:r>
              <a:rPr lang="en-US" sz="2400" dirty="0" err="1"/>
              <a:t>blockingly</a:t>
            </a:r>
            <a:r>
              <a:rPr lang="en-US" sz="2400" dirty="0"/>
              <a:t> .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It continuously checks the call stack and callback queue to execute pending tasks.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Supports handling of </a:t>
            </a:r>
            <a:r>
              <a:rPr lang="en-US" sz="2400" u="sng" dirty="0"/>
              <a:t>thousands of concurrent connections </a:t>
            </a:r>
            <a:r>
              <a:rPr lang="en-US" sz="2400" dirty="0"/>
              <a:t>efficiently.</a:t>
            </a:r>
            <a:endParaRPr lang="en-US" sz="2400" b="1" dirty="0">
              <a:solidFill>
                <a:srgbClr val="272A34"/>
              </a:solidFill>
              <a:cs typeface="Courier New" panose="02070309020205020404" pitchFamily="49" charset="0"/>
            </a:endParaRPr>
          </a:p>
          <a:p>
            <a:r>
              <a:rPr lang="en-US" sz="3200" b="1" dirty="0">
                <a:cs typeface="Courier New" panose="02070309020205020404" pitchFamily="49" charset="0"/>
              </a:rPr>
              <a:t> </a:t>
            </a:r>
            <a:endParaRPr lang="en-US" sz="3200" b="1" dirty="0">
              <a:solidFill>
                <a:srgbClr val="272A34"/>
              </a:solidFill>
              <a:cs typeface="Courier New" panose="02070309020205020404" pitchFamily="49" charset="0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91173DF-8E33-6514-BB7C-39F7B2B10D66}"/>
              </a:ext>
            </a:extLst>
          </p:cNvPr>
          <p:cNvGrpSpPr/>
          <p:nvPr/>
        </p:nvGrpSpPr>
        <p:grpSpPr>
          <a:xfrm>
            <a:off x="2213629" y="62841"/>
            <a:ext cx="7151370" cy="2606040"/>
            <a:chOff x="2538984" y="111151"/>
            <a:chExt cx="7151370" cy="260604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E2BFF48-AF0A-46A4-AD7F-AD1B2441185E}"/>
                </a:ext>
              </a:extLst>
            </p:cNvPr>
            <p:cNvSpPr/>
            <p:nvPr/>
          </p:nvSpPr>
          <p:spPr>
            <a:xfrm>
              <a:off x="2538984" y="111151"/>
              <a:ext cx="7114032" cy="2606040"/>
            </a:xfrm>
            <a:prstGeom prst="rect">
              <a:avLst/>
            </a:prstGeom>
            <a:solidFill>
              <a:srgbClr val="23BAC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595C6F12-A449-BC70-5A0D-4171A55FB380}"/>
                </a:ext>
              </a:extLst>
            </p:cNvPr>
            <p:cNvGrpSpPr/>
            <p:nvPr/>
          </p:nvGrpSpPr>
          <p:grpSpPr>
            <a:xfrm>
              <a:off x="2558034" y="189648"/>
              <a:ext cx="7132320" cy="2289633"/>
              <a:chOff x="2558034" y="189648"/>
              <a:chExt cx="7132320" cy="2289633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5C0595F-1CE7-407B-B555-EC043A0295F4}"/>
                  </a:ext>
                </a:extLst>
              </p:cNvPr>
              <p:cNvCxnSpPr/>
              <p:nvPr/>
            </p:nvCxnSpPr>
            <p:spPr>
              <a:xfrm>
                <a:off x="2558034" y="883185"/>
                <a:ext cx="713232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FC3554E0-BC22-42BE-B8DC-52EF1064A59E}"/>
                  </a:ext>
                </a:extLst>
              </p:cNvPr>
              <p:cNvSpPr/>
              <p:nvPr/>
            </p:nvSpPr>
            <p:spPr>
              <a:xfrm>
                <a:off x="2814742" y="189648"/>
                <a:ext cx="3473991" cy="574462"/>
              </a:xfrm>
              <a:prstGeom prst="roundRect">
                <a:avLst/>
              </a:prstGeom>
              <a:solidFill>
                <a:srgbClr val="4D7F81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Topics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DF6798C-F2D1-48FF-BB2F-91ADB1817C50}"/>
                  </a:ext>
                </a:extLst>
              </p:cNvPr>
              <p:cNvSpPr txBox="1"/>
              <p:nvPr/>
            </p:nvSpPr>
            <p:spPr>
              <a:xfrm>
                <a:off x="2827356" y="2109949"/>
                <a:ext cx="1350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TOPIC 1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6BEC8C0-F60B-486F-98C5-AF410DDC1A08}"/>
                  </a:ext>
                </a:extLst>
              </p:cNvPr>
              <p:cNvSpPr txBox="1"/>
              <p:nvPr/>
            </p:nvSpPr>
            <p:spPr>
              <a:xfrm>
                <a:off x="4178214" y="2109949"/>
                <a:ext cx="1350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TOPIC 2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CD5EBB6-9F02-4342-BD09-E2DB1D53A086}"/>
                  </a:ext>
                </a:extLst>
              </p:cNvPr>
              <p:cNvSpPr txBox="1"/>
              <p:nvPr/>
            </p:nvSpPr>
            <p:spPr>
              <a:xfrm>
                <a:off x="5504745" y="2109949"/>
                <a:ext cx="1350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TOPIC 3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6300109-9FC0-4D7A-A005-D82632F79586}"/>
                  </a:ext>
                </a:extLst>
              </p:cNvPr>
              <p:cNvSpPr txBox="1"/>
              <p:nvPr/>
            </p:nvSpPr>
            <p:spPr>
              <a:xfrm>
                <a:off x="6854530" y="2109949"/>
                <a:ext cx="1350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TOPIC 4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73EDBAF-D87B-4A6C-A1CE-2992323CE5A2}"/>
                  </a:ext>
                </a:extLst>
              </p:cNvPr>
              <p:cNvSpPr txBox="1"/>
              <p:nvPr/>
            </p:nvSpPr>
            <p:spPr>
              <a:xfrm>
                <a:off x="8162068" y="2109949"/>
                <a:ext cx="1350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TOPIC 5</a:t>
                </a:r>
              </a:p>
            </p:txBody>
          </p:sp>
          <p:sp>
            <p:nvSpPr>
              <p:cNvPr id="66" name="Rectangle: Folded Corner 6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0147294D-B587-4FB6-B45D-40A235856D4D}"/>
                  </a:ext>
                </a:extLst>
              </p:cNvPr>
              <p:cNvSpPr/>
              <p:nvPr/>
            </p:nvSpPr>
            <p:spPr>
              <a:xfrm flipV="1">
                <a:off x="2979842" y="1084263"/>
                <a:ext cx="804672" cy="987552"/>
              </a:xfrm>
              <a:prstGeom prst="foldedCorner">
                <a:avLst>
                  <a:gd name="adj" fmla="val 30872"/>
                </a:avLst>
              </a:prstGeom>
              <a:solidFill>
                <a:srgbClr val="367BF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Folded Corner 6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377D058-ECE6-43E1-A932-C37348B3DE47}"/>
                  </a:ext>
                </a:extLst>
              </p:cNvPr>
              <p:cNvSpPr/>
              <p:nvPr/>
            </p:nvSpPr>
            <p:spPr>
              <a:xfrm flipV="1">
                <a:off x="4314501" y="1080864"/>
                <a:ext cx="804672" cy="987552"/>
              </a:xfrm>
              <a:prstGeom prst="foldedCorner">
                <a:avLst>
                  <a:gd name="adj" fmla="val 30872"/>
                </a:avLst>
              </a:prstGeom>
              <a:solidFill>
                <a:srgbClr val="367BF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Rectangle: Folded Corner 6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39147091-238E-4BDE-B6A7-A25DBE1A3B56}"/>
                  </a:ext>
                </a:extLst>
              </p:cNvPr>
              <p:cNvSpPr/>
              <p:nvPr/>
            </p:nvSpPr>
            <p:spPr>
              <a:xfrm flipV="1">
                <a:off x="5649161" y="1085134"/>
                <a:ext cx="804672" cy="987552"/>
              </a:xfrm>
              <a:prstGeom prst="foldedCorner">
                <a:avLst>
                  <a:gd name="adj" fmla="val 3087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Rectangle: Folded Corner 6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D4F939A7-B1A2-488E-9AD3-553284D4EEF9}"/>
                  </a:ext>
                </a:extLst>
              </p:cNvPr>
              <p:cNvSpPr/>
              <p:nvPr/>
            </p:nvSpPr>
            <p:spPr>
              <a:xfrm flipV="1">
                <a:off x="6983820" y="1081735"/>
                <a:ext cx="804672" cy="987552"/>
              </a:xfrm>
              <a:prstGeom prst="foldedCorner">
                <a:avLst>
                  <a:gd name="adj" fmla="val 30872"/>
                </a:avLst>
              </a:prstGeom>
              <a:solidFill>
                <a:srgbClr val="367BF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" name="Rectangle: Folded Corner 6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55DFA722-831C-49DF-A403-5868D48E09B0}"/>
                  </a:ext>
                </a:extLst>
              </p:cNvPr>
              <p:cNvSpPr/>
              <p:nvPr/>
            </p:nvSpPr>
            <p:spPr>
              <a:xfrm flipV="1">
                <a:off x="8318479" y="1088126"/>
                <a:ext cx="804672" cy="987552"/>
              </a:xfrm>
              <a:prstGeom prst="foldedCorner">
                <a:avLst>
                  <a:gd name="adj" fmla="val 30872"/>
                </a:avLst>
              </a:prstGeom>
              <a:solidFill>
                <a:srgbClr val="367BF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4DDD960-65AC-FCF5-E059-D7091A73C6FB}"/>
              </a:ext>
            </a:extLst>
          </p:cNvPr>
          <p:cNvGrpSpPr/>
          <p:nvPr/>
        </p:nvGrpSpPr>
        <p:grpSpPr>
          <a:xfrm>
            <a:off x="8710493" y="3650364"/>
            <a:ext cx="3214760" cy="2984760"/>
            <a:chOff x="8710493" y="3581540"/>
            <a:chExt cx="3214760" cy="2984760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EF61209-9160-FEBA-ABAD-14DACB2B058E}"/>
                </a:ext>
              </a:extLst>
            </p:cNvPr>
            <p:cNvGrpSpPr/>
            <p:nvPr/>
          </p:nvGrpSpPr>
          <p:grpSpPr>
            <a:xfrm>
              <a:off x="8710493" y="3581540"/>
              <a:ext cx="3214760" cy="2567839"/>
              <a:chOff x="8336193" y="3405464"/>
              <a:chExt cx="3388511" cy="266296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CAE5D2EC-C71D-33BA-EF62-5E8EF9D7AC5E}"/>
                  </a:ext>
                </a:extLst>
              </p:cNvPr>
              <p:cNvGrpSpPr/>
              <p:nvPr/>
            </p:nvGrpSpPr>
            <p:grpSpPr>
              <a:xfrm>
                <a:off x="8571135" y="3420100"/>
                <a:ext cx="2999320" cy="2538954"/>
                <a:chOff x="8571135" y="3420100"/>
                <a:chExt cx="2999320" cy="2538954"/>
              </a:xfrm>
            </p:grpSpPr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B9946E7B-BD69-4FE6-6125-F0942C2851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rcRect t="38564" r="33407"/>
                <a:stretch/>
              </p:blipFill>
              <p:spPr>
                <a:xfrm rot="18359694">
                  <a:off x="9126214" y="5513333"/>
                  <a:ext cx="464932" cy="426510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684D87C6-1FB0-2CCE-0D88-09A6B1E7B1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17414788">
                  <a:off x="10547412" y="5352544"/>
                  <a:ext cx="580671" cy="568795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BFBA462D-5C07-9A5A-0828-6E221F0521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13750636">
                  <a:off x="10958716" y="4366239"/>
                  <a:ext cx="609395" cy="614082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1F1803FA-E9F9-FC10-3DFB-908623D071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10800000">
                  <a:off x="10521647" y="3482317"/>
                  <a:ext cx="567596" cy="571962"/>
                </a:xfrm>
                <a:prstGeom prst="rect">
                  <a:avLst/>
                </a:prstGeom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858C4901-7841-D10A-E3AA-51C99C03DB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6108331">
                  <a:off x="8965132" y="3417644"/>
                  <a:ext cx="638624" cy="643536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CB617544-65A5-6AD6-BC68-4F38205FBC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2577503">
                  <a:off x="8571135" y="4445339"/>
                  <a:ext cx="663250" cy="668351"/>
                </a:xfrm>
                <a:prstGeom prst="rect">
                  <a:avLst/>
                </a:prstGeom>
              </p:spPr>
            </p:pic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3FAF12C4-6919-DEE6-A77D-1958E14687D9}"/>
                  </a:ext>
                </a:extLst>
              </p:cNvPr>
              <p:cNvGrpSpPr/>
              <p:nvPr/>
            </p:nvGrpSpPr>
            <p:grpSpPr>
              <a:xfrm>
                <a:off x="9302846" y="4097826"/>
                <a:ext cx="1586831" cy="1203742"/>
                <a:chOff x="8859269" y="4025101"/>
                <a:chExt cx="1837787" cy="1481284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9129944F-E02F-26CB-0D5A-9A1552E308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8971966">
                  <a:off x="9453634" y="4025101"/>
                  <a:ext cx="595754" cy="600336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4C3F1A9F-19B7-E4F5-8C8F-EB271957EF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19588704">
                  <a:off x="9456830" y="4819481"/>
                  <a:ext cx="681662" cy="686904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6AFA0076-588C-B881-1262-B62D6A5D69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rot="5242175">
                  <a:off x="8859269" y="4363713"/>
                  <a:ext cx="804742" cy="804742"/>
                </a:xfrm>
                <a:prstGeom prst="rect">
                  <a:avLst/>
                </a:prstGeom>
              </p:spPr>
            </p:pic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A48790DE-578E-7143-2001-259668FD28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rot="15903774">
                  <a:off x="9892314" y="4299875"/>
                  <a:ext cx="804742" cy="804742"/>
                </a:xfrm>
                <a:prstGeom prst="rect">
                  <a:avLst/>
                </a:prstGeom>
              </p:spPr>
            </p:pic>
          </p:grp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6E23E1ED-684F-9EA1-245A-0380DFE263E9}"/>
                  </a:ext>
                </a:extLst>
              </p:cNvPr>
              <p:cNvSpPr/>
              <p:nvPr/>
            </p:nvSpPr>
            <p:spPr>
              <a:xfrm>
                <a:off x="8345221" y="4007709"/>
                <a:ext cx="872569" cy="34184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272A3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Pending callback</a:t>
                </a:r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A7DF9E1D-268F-51B1-6B81-7035C04D1135}"/>
                  </a:ext>
                </a:extLst>
              </p:cNvPr>
              <p:cNvSpPr/>
              <p:nvPr/>
            </p:nvSpPr>
            <p:spPr>
              <a:xfrm>
                <a:off x="8336193" y="5181190"/>
                <a:ext cx="872569" cy="34184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idle,</a:t>
                </a:r>
              </a:p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prepare</a:t>
                </a:r>
                <a:endParaRPr lang="en-US" sz="1050" dirty="0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BB1BAF4B-492B-1B2F-FF63-83D2380DE9C9}"/>
                  </a:ext>
                </a:extLst>
              </p:cNvPr>
              <p:cNvSpPr/>
              <p:nvPr/>
            </p:nvSpPr>
            <p:spPr>
              <a:xfrm>
                <a:off x="9636522" y="5726588"/>
                <a:ext cx="872569" cy="34184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272A3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Poll </a:t>
                </a:r>
                <a:endParaRPr lang="en-US" sz="1000" dirty="0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71A1AC49-0303-6FC8-7BC1-B46E1A21B809}"/>
                  </a:ext>
                </a:extLst>
              </p:cNvPr>
              <p:cNvSpPr/>
              <p:nvPr/>
            </p:nvSpPr>
            <p:spPr>
              <a:xfrm>
                <a:off x="10852135" y="5091651"/>
                <a:ext cx="872569" cy="34184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272A3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Check</a:t>
                </a:r>
                <a:endParaRPr lang="en-US" sz="1050" dirty="0"/>
              </a:p>
            </p:txBody>
          </p:sp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39526400-37F0-0CB5-53EB-DD8D6D89C5BE}"/>
                  </a:ext>
                </a:extLst>
              </p:cNvPr>
              <p:cNvSpPr/>
              <p:nvPr/>
            </p:nvSpPr>
            <p:spPr>
              <a:xfrm>
                <a:off x="10833761" y="3993022"/>
                <a:ext cx="872569" cy="34184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272A3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Close callback</a:t>
                </a:r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2FADD731-CF62-4F46-4434-4ECD98FC01E3}"/>
                  </a:ext>
                </a:extLst>
              </p:cNvPr>
              <p:cNvSpPr/>
              <p:nvPr/>
            </p:nvSpPr>
            <p:spPr>
              <a:xfrm>
                <a:off x="9598159" y="3405464"/>
                <a:ext cx="872569" cy="34184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272A3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Timers</a:t>
                </a:r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3FC32DBA-3F25-8CA7-A07B-4CD3D3737BB3}"/>
                  </a:ext>
                </a:extLst>
              </p:cNvPr>
              <p:cNvSpPr/>
              <p:nvPr/>
            </p:nvSpPr>
            <p:spPr>
              <a:xfrm>
                <a:off x="9747597" y="4512482"/>
                <a:ext cx="712060" cy="28420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</a:rPr>
                  <a:t>microtask</a:t>
                </a:r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AB20AB5-6D18-A9FD-A27A-3518380105BF}"/>
                </a:ext>
              </a:extLst>
            </p:cNvPr>
            <p:cNvSpPr txBox="1"/>
            <p:nvPr/>
          </p:nvSpPr>
          <p:spPr>
            <a:xfrm>
              <a:off x="9031023" y="6196968"/>
              <a:ext cx="2712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Phases of Event Loop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429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 animBg="1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E18D49-D81E-86A7-FF62-D46ACBE57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94D0BA-E6AC-5872-D02B-A29E1E87DBEC}"/>
              </a:ext>
            </a:extLst>
          </p:cNvPr>
          <p:cNvSpPr/>
          <p:nvPr/>
        </p:nvSpPr>
        <p:spPr>
          <a:xfrm>
            <a:off x="2538984" y="111151"/>
            <a:ext cx="7114032" cy="2606040"/>
          </a:xfrm>
          <a:prstGeom prst="rect">
            <a:avLst/>
          </a:prstGeom>
          <a:solidFill>
            <a:srgbClr val="23BAC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306DF04-35A1-2BB0-99E9-BB17EAC15620}"/>
              </a:ext>
            </a:extLst>
          </p:cNvPr>
          <p:cNvCxnSpPr/>
          <p:nvPr/>
        </p:nvCxnSpPr>
        <p:spPr>
          <a:xfrm>
            <a:off x="2558034" y="883185"/>
            <a:ext cx="7132320" cy="0"/>
          </a:xfrm>
          <a:prstGeom prst="line">
            <a:avLst/>
          </a:prstGeom>
          <a:ln w="38100">
            <a:solidFill>
              <a:srgbClr val="3C7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AB4A550-1AF9-20C1-34CE-6CD1FFA77A16}"/>
              </a:ext>
            </a:extLst>
          </p:cNvPr>
          <p:cNvSpPr/>
          <p:nvPr/>
        </p:nvSpPr>
        <p:spPr>
          <a:xfrm>
            <a:off x="2814742" y="189648"/>
            <a:ext cx="3473991" cy="574462"/>
          </a:xfrm>
          <a:prstGeom prst="roundRect">
            <a:avLst/>
          </a:prstGeom>
          <a:solidFill>
            <a:srgbClr val="4D7F8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Topics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541F24-45B0-9439-447C-6C16DD8930B0}"/>
              </a:ext>
            </a:extLst>
          </p:cNvPr>
          <p:cNvSpPr txBox="1"/>
          <p:nvPr/>
        </p:nvSpPr>
        <p:spPr>
          <a:xfrm>
            <a:off x="2827356" y="2109949"/>
            <a:ext cx="13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TOPIC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30048C-3569-C609-738C-3DB38CF50E78}"/>
              </a:ext>
            </a:extLst>
          </p:cNvPr>
          <p:cNvSpPr txBox="1"/>
          <p:nvPr/>
        </p:nvSpPr>
        <p:spPr>
          <a:xfrm>
            <a:off x="4178214" y="2109949"/>
            <a:ext cx="13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TOPIC 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4CDFEC8-4745-B8AE-D4D5-44768BC5D79B}"/>
              </a:ext>
            </a:extLst>
          </p:cNvPr>
          <p:cNvSpPr txBox="1"/>
          <p:nvPr/>
        </p:nvSpPr>
        <p:spPr>
          <a:xfrm>
            <a:off x="5504745" y="2109949"/>
            <a:ext cx="13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TOPIC 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6C2323-C459-0078-C35E-8E3012664FAB}"/>
              </a:ext>
            </a:extLst>
          </p:cNvPr>
          <p:cNvSpPr txBox="1"/>
          <p:nvPr/>
        </p:nvSpPr>
        <p:spPr>
          <a:xfrm>
            <a:off x="6854530" y="2109949"/>
            <a:ext cx="13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TOPIC 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D0FFCEA-6627-4F3F-39F2-E2EBF0B7288D}"/>
              </a:ext>
            </a:extLst>
          </p:cNvPr>
          <p:cNvSpPr txBox="1"/>
          <p:nvPr/>
        </p:nvSpPr>
        <p:spPr>
          <a:xfrm>
            <a:off x="8162068" y="2109949"/>
            <a:ext cx="13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TOPIC 5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BE4B218-77BD-4EFD-2363-BA17E6FA99D8}"/>
              </a:ext>
            </a:extLst>
          </p:cNvPr>
          <p:cNvSpPr/>
          <p:nvPr/>
        </p:nvSpPr>
        <p:spPr>
          <a:xfrm>
            <a:off x="2519934" y="2816250"/>
            <a:ext cx="9226296" cy="3722199"/>
          </a:xfrm>
          <a:prstGeom prst="rect">
            <a:avLst/>
          </a:prstGeom>
          <a:solidFill>
            <a:srgbClr val="26C1C8"/>
          </a:solidFill>
          <a:ln>
            <a:solidFill>
              <a:srgbClr val="26C1C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E94D9B5-40C1-5670-D24F-8F86458C1BD5}"/>
              </a:ext>
            </a:extLst>
          </p:cNvPr>
          <p:cNvCxnSpPr>
            <a:cxnSpLocks/>
          </p:cNvCxnSpPr>
          <p:nvPr/>
        </p:nvCxnSpPr>
        <p:spPr>
          <a:xfrm>
            <a:off x="2538984" y="3588285"/>
            <a:ext cx="9235440" cy="0"/>
          </a:xfrm>
          <a:prstGeom prst="line">
            <a:avLst/>
          </a:prstGeom>
          <a:ln w="38100">
            <a:solidFill>
              <a:srgbClr val="272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7691B9E3-C7A2-926D-C862-7FD15061E868}"/>
              </a:ext>
            </a:extLst>
          </p:cNvPr>
          <p:cNvSpPr/>
          <p:nvPr/>
        </p:nvSpPr>
        <p:spPr>
          <a:xfrm>
            <a:off x="2795692" y="2894748"/>
            <a:ext cx="3473991" cy="574462"/>
          </a:xfrm>
          <a:prstGeom prst="roundRect">
            <a:avLst/>
          </a:prstGeom>
          <a:solidFill>
            <a:srgbClr val="4D7F8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TOPIC 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88D63F-0AE9-65B1-37BE-0E4FD55E664C}"/>
              </a:ext>
            </a:extLst>
          </p:cNvPr>
          <p:cNvSpPr txBox="1"/>
          <p:nvPr/>
        </p:nvSpPr>
        <p:spPr>
          <a:xfrm>
            <a:off x="2729484" y="3597380"/>
            <a:ext cx="5214981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Event-Driven I/O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It is a programming model where events trigger actions</a:t>
            </a:r>
            <a:r>
              <a:rPr lang="en-US" u="sng" dirty="0"/>
              <a:t> </a:t>
            </a:r>
            <a:r>
              <a:rPr lang="en-US" dirty="0"/>
              <a:t>instead of following a strict sequence of execution.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When the operation completes, an event is emitted, and the corresponding </a:t>
            </a:r>
            <a:r>
              <a:rPr lang="en-US" b="1" dirty="0"/>
              <a:t>callback is executed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Key Components</a:t>
            </a:r>
            <a:r>
              <a:rPr lang="en-US" dirty="0"/>
              <a:t>: Event </a:t>
            </a:r>
            <a:r>
              <a:rPr lang="en-US" dirty="0" err="1"/>
              <a:t>Loop,Callbacks</a:t>
            </a:r>
            <a:r>
              <a:rPr lang="en-US" dirty="0"/>
              <a:t> &amp; Listeners</a:t>
            </a:r>
          </a:p>
          <a:p>
            <a:r>
              <a:rPr lang="en-US" dirty="0"/>
              <a:t>       Event Emitter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E724A01-FD8C-DCE2-6F61-B76F7910CCAD}"/>
              </a:ext>
            </a:extLst>
          </p:cNvPr>
          <p:cNvCxnSpPr/>
          <p:nvPr/>
        </p:nvCxnSpPr>
        <p:spPr>
          <a:xfrm>
            <a:off x="2558034" y="883185"/>
            <a:ext cx="71323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: Folded Corner 65">
            <a:hlinkClick r:id="rId3" action="ppaction://hlinksldjump"/>
            <a:extLst>
              <a:ext uri="{FF2B5EF4-FFF2-40B4-BE49-F238E27FC236}">
                <a16:creationId xmlns:a16="http://schemas.microsoft.com/office/drawing/2014/main" id="{374BBB1B-4AF1-BD02-978D-E1B9701CA538}"/>
              </a:ext>
            </a:extLst>
          </p:cNvPr>
          <p:cNvSpPr/>
          <p:nvPr/>
        </p:nvSpPr>
        <p:spPr>
          <a:xfrm flipV="1">
            <a:off x="2979842" y="1084263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67B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: Folded Corner 66">
            <a:hlinkClick r:id="rId4" action="ppaction://hlinksldjump"/>
            <a:extLst>
              <a:ext uri="{FF2B5EF4-FFF2-40B4-BE49-F238E27FC236}">
                <a16:creationId xmlns:a16="http://schemas.microsoft.com/office/drawing/2014/main" id="{91AC0C03-4D64-0A10-AD8A-531653B3716E}"/>
              </a:ext>
            </a:extLst>
          </p:cNvPr>
          <p:cNvSpPr/>
          <p:nvPr/>
        </p:nvSpPr>
        <p:spPr>
          <a:xfrm flipV="1">
            <a:off x="4314501" y="1080864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67B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: Folded Corner 67">
            <a:hlinkClick r:id="rId5" action="ppaction://hlinksldjump"/>
            <a:extLst>
              <a:ext uri="{FF2B5EF4-FFF2-40B4-BE49-F238E27FC236}">
                <a16:creationId xmlns:a16="http://schemas.microsoft.com/office/drawing/2014/main" id="{11377DD7-2CBF-CA1D-27EF-32FFA81CEA7B}"/>
              </a:ext>
            </a:extLst>
          </p:cNvPr>
          <p:cNvSpPr/>
          <p:nvPr/>
        </p:nvSpPr>
        <p:spPr>
          <a:xfrm flipV="1">
            <a:off x="5649161" y="1085134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67B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: Folded Corner 68">
            <a:hlinkClick r:id="rId6" action="ppaction://hlinksldjump"/>
            <a:extLst>
              <a:ext uri="{FF2B5EF4-FFF2-40B4-BE49-F238E27FC236}">
                <a16:creationId xmlns:a16="http://schemas.microsoft.com/office/drawing/2014/main" id="{344D96D4-B5C9-6134-A50B-3303EF0A9C75}"/>
              </a:ext>
            </a:extLst>
          </p:cNvPr>
          <p:cNvSpPr/>
          <p:nvPr/>
        </p:nvSpPr>
        <p:spPr>
          <a:xfrm flipV="1">
            <a:off x="6983820" y="1081735"/>
            <a:ext cx="804672" cy="987552"/>
          </a:xfrm>
          <a:prstGeom prst="foldedCorner">
            <a:avLst>
              <a:gd name="adj" fmla="val 3087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: Folded Corner 69">
            <a:hlinkClick r:id="rId7" action="ppaction://hlinksldjump"/>
            <a:extLst>
              <a:ext uri="{FF2B5EF4-FFF2-40B4-BE49-F238E27FC236}">
                <a16:creationId xmlns:a16="http://schemas.microsoft.com/office/drawing/2014/main" id="{5EAA9D30-C2BC-16A2-4483-9738FBBACE3B}"/>
              </a:ext>
            </a:extLst>
          </p:cNvPr>
          <p:cNvSpPr/>
          <p:nvPr/>
        </p:nvSpPr>
        <p:spPr>
          <a:xfrm flipV="1">
            <a:off x="8318479" y="1088126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67B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E27F8E-4657-F81E-7584-8A1F175A83A0}"/>
              </a:ext>
            </a:extLst>
          </p:cNvPr>
          <p:cNvGrpSpPr/>
          <p:nvPr/>
        </p:nvGrpSpPr>
        <p:grpSpPr>
          <a:xfrm>
            <a:off x="8110201" y="3785935"/>
            <a:ext cx="3502526" cy="2272619"/>
            <a:chOff x="8110201" y="3785935"/>
            <a:chExt cx="3502526" cy="227261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DC5E21C-37FC-D0BD-882C-F38DF055E837}"/>
                </a:ext>
              </a:extLst>
            </p:cNvPr>
            <p:cNvSpPr/>
            <p:nvPr/>
          </p:nvSpPr>
          <p:spPr>
            <a:xfrm>
              <a:off x="8110201" y="3785935"/>
              <a:ext cx="3502526" cy="227261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EF651D9-D6EF-D700-AB6F-359916101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62068" y="3785935"/>
              <a:ext cx="3450393" cy="22726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26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 animBg="1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1073</TotalTime>
  <Words>566</Words>
  <Application>Microsoft Office PowerPoint</Application>
  <PresentationFormat>Widescreen</PresentationFormat>
  <Paragraphs>123</Paragraphs>
  <Slides>13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Century Gothic</vt:lpstr>
      <vt:lpstr>Courier New</vt:lpstr>
      <vt:lpstr>D-DINExp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Guillermo</dc:creator>
  <cp:lastModifiedBy>Vigyan Dev Gupta</cp:lastModifiedBy>
  <cp:revision>42</cp:revision>
  <dcterms:created xsi:type="dcterms:W3CDTF">2021-08-04T02:25:31Z</dcterms:created>
  <dcterms:modified xsi:type="dcterms:W3CDTF">2025-03-30T04:28:40Z</dcterms:modified>
</cp:coreProperties>
</file>